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4"/>
    <p:sldMasterId id="2147483648" r:id="rId5"/>
  </p:sldMasterIdLst>
  <p:notesMasterIdLst>
    <p:notesMasterId r:id="rId27"/>
  </p:notesMasterIdLst>
  <p:sldIdLst>
    <p:sldId id="256" r:id="rId6"/>
    <p:sldId id="261" r:id="rId7"/>
    <p:sldId id="259" r:id="rId8"/>
    <p:sldId id="262" r:id="rId9"/>
    <p:sldId id="279" r:id="rId10"/>
    <p:sldId id="280" r:id="rId11"/>
    <p:sldId id="281" r:id="rId12"/>
    <p:sldId id="283" r:id="rId13"/>
    <p:sldId id="284" r:id="rId14"/>
    <p:sldId id="285" r:id="rId15"/>
    <p:sldId id="298" r:id="rId16"/>
    <p:sldId id="287" r:id="rId17"/>
    <p:sldId id="265" r:id="rId18"/>
    <p:sldId id="267" r:id="rId19"/>
    <p:sldId id="269" r:id="rId20"/>
    <p:sldId id="272" r:id="rId21"/>
    <p:sldId id="273" r:id="rId22"/>
    <p:sldId id="274" r:id="rId23"/>
    <p:sldId id="275" r:id="rId24"/>
    <p:sldId id="268" r:id="rId25"/>
    <p:sldId id="260"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7872"/>
    <a:srgbClr val="92CEBF"/>
    <a:srgbClr val="013938"/>
    <a:srgbClr val="83A59D"/>
    <a:srgbClr val="5D8178"/>
    <a:srgbClr val="CDDBD8"/>
    <a:srgbClr val="86A099"/>
    <a:srgbClr val="B2C2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77778" autoAdjust="0"/>
  </p:normalViewPr>
  <p:slideViewPr>
    <p:cSldViewPr snapToGrid="0">
      <p:cViewPr varScale="1">
        <p:scale>
          <a:sx n="82" d="100"/>
          <a:sy n="82" d="100"/>
        </p:scale>
        <p:origin x="163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4908E4-B5B8-4947-8030-39CA3A21FA83}" type="doc">
      <dgm:prSet loTypeId="urn:microsoft.com/office/officeart/2016/7/layout/LinearBlockProcessNumbered" loCatId="process" qsTypeId="urn:microsoft.com/office/officeart/2005/8/quickstyle/simple1" qsCatId="simple" csTypeId="urn:microsoft.com/office/officeart/2005/8/colors/accent5_2" csCatId="accent5" phldr="1"/>
      <dgm:spPr/>
      <dgm:t>
        <a:bodyPr/>
        <a:lstStyle/>
        <a:p>
          <a:endParaRPr lang="en-US"/>
        </a:p>
      </dgm:t>
    </dgm:pt>
    <dgm:pt modelId="{8265D2B9-7B09-473A-AB5B-0B8ACC424CF7}">
      <dgm:prSet/>
      <dgm:spPr>
        <a:xfrm>
          <a:off x="0" y="793659"/>
          <a:ext cx="1806773" cy="2168128"/>
        </a:xfrm>
        <a:prstGeom prst="rect">
          <a:avLst/>
        </a:prstGeom>
        <a:solidFill>
          <a:srgbClr val="83A59D">
            <a:hueOff val="0"/>
            <a:satOff val="0"/>
            <a:lumOff val="0"/>
            <a:alphaOff val="0"/>
          </a:srgbClr>
        </a:solidFill>
        <a:ln w="12700" cap="flat" cmpd="sng" algn="ctr">
          <a:solidFill>
            <a:srgbClr val="83A59D">
              <a:hueOff val="0"/>
              <a:satOff val="0"/>
              <a:lumOff val="0"/>
              <a:alphaOff val="0"/>
            </a:srgbClr>
          </a:solidFill>
          <a:prstDash val="solid"/>
          <a:miter lim="800000"/>
        </a:ln>
        <a:effectLst/>
      </dgm:spPr>
      <dgm:t>
        <a:bodyPr/>
        <a:lstStyle/>
        <a:p>
          <a:pPr algn="ctr">
            <a:buNone/>
          </a:pPr>
          <a:r>
            <a:rPr lang="en-GB" dirty="0">
              <a:solidFill>
                <a:srgbClr val="F4F4F4"/>
              </a:solidFill>
              <a:latin typeface="MrEavesModOTBook" panose="020B0503060502020202" pitchFamily="34" charset="0"/>
              <a:ea typeface="+mn-ea"/>
              <a:cs typeface="+mn-cs"/>
            </a:rPr>
            <a:t>Ensure your trustees are eligible and your charity is carrying out its purposes for the public benefit </a:t>
          </a:r>
          <a:endParaRPr lang="en-US" dirty="0">
            <a:solidFill>
              <a:srgbClr val="F4F4F4"/>
            </a:solidFill>
            <a:latin typeface="MrEavesModOTBook" panose="020B0503060502020202" pitchFamily="34" charset="0"/>
            <a:ea typeface="+mn-ea"/>
            <a:cs typeface="+mn-cs"/>
          </a:endParaRPr>
        </a:p>
      </dgm:t>
    </dgm:pt>
    <dgm:pt modelId="{CCC0D925-949D-44AA-BCAB-A06CAE3664CB}" type="parTrans" cxnId="{073500B1-F92B-4E13-94E6-EFAA0F1FB3A3}">
      <dgm:prSet/>
      <dgm:spPr/>
      <dgm:t>
        <a:bodyPr/>
        <a:lstStyle/>
        <a:p>
          <a:pPr algn="ctr"/>
          <a:endParaRPr lang="en-US">
            <a:latin typeface="MrEavesModOTBook" panose="020B0503060502020202" pitchFamily="34" charset="0"/>
          </a:endParaRPr>
        </a:p>
      </dgm:t>
    </dgm:pt>
    <dgm:pt modelId="{4DAA82FC-2332-4EE3-963E-4626C2ED02D6}" type="sibTrans" cxnId="{073500B1-F92B-4E13-94E6-EFAA0F1FB3A3}">
      <dgm:prSet phldrT="01" phldr="0"/>
      <dgm:spPr>
        <a:xfrm>
          <a:off x="0" y="793659"/>
          <a:ext cx="1806773" cy="867251"/>
        </a:xfrm>
        <a:prstGeom prst="rect">
          <a:avLst/>
        </a:prstGeom>
        <a:noFill/>
        <a:ln w="12700" cap="flat" cmpd="sng" algn="ctr">
          <a:noFill/>
          <a:prstDash val="solid"/>
          <a:miter lim="800000"/>
        </a:ln>
        <a:effectLst/>
        <a:sp3d/>
      </dgm:spPr>
      <dgm:t>
        <a:bodyPr/>
        <a:lstStyle/>
        <a:p>
          <a:pPr algn="ctr">
            <a:buNone/>
          </a:pPr>
          <a:r>
            <a:rPr lang="en-US" dirty="0">
              <a:solidFill>
                <a:srgbClr val="F4F4F4"/>
              </a:solidFill>
              <a:latin typeface="MrEavesModOTBook" panose="020B0503060502020202" pitchFamily="34" charset="0"/>
              <a:ea typeface="+mn-ea"/>
              <a:cs typeface="+mn-cs"/>
            </a:rPr>
            <a:t>01</a:t>
          </a:r>
        </a:p>
      </dgm:t>
    </dgm:pt>
    <dgm:pt modelId="{9EDDE75A-0427-4AC0-B36D-FB419E485470}">
      <dgm:prSet/>
      <dgm:spPr>
        <a:xfrm>
          <a:off x="1951315" y="793659"/>
          <a:ext cx="1806773" cy="2168128"/>
        </a:xfrm>
        <a:prstGeom prst="rect">
          <a:avLst/>
        </a:prstGeom>
        <a:solidFill>
          <a:srgbClr val="83A59D">
            <a:hueOff val="0"/>
            <a:satOff val="0"/>
            <a:lumOff val="0"/>
            <a:alphaOff val="0"/>
          </a:srgbClr>
        </a:solidFill>
        <a:ln w="12700" cap="flat" cmpd="sng" algn="ctr">
          <a:solidFill>
            <a:srgbClr val="83A59D">
              <a:hueOff val="0"/>
              <a:satOff val="0"/>
              <a:lumOff val="0"/>
              <a:alphaOff val="0"/>
            </a:srgbClr>
          </a:solidFill>
          <a:prstDash val="solid"/>
          <a:miter lim="800000"/>
        </a:ln>
        <a:effectLst/>
      </dgm:spPr>
      <dgm:t>
        <a:bodyPr/>
        <a:lstStyle/>
        <a:p>
          <a:pPr algn="ctr">
            <a:buNone/>
          </a:pPr>
          <a:r>
            <a:rPr lang="en-GB" dirty="0">
              <a:solidFill>
                <a:srgbClr val="F4F4F4"/>
              </a:solidFill>
              <a:latin typeface="MrEavesModOTBook" panose="020B0503060502020202" pitchFamily="34" charset="0"/>
              <a:ea typeface="+mn-ea"/>
              <a:cs typeface="+mn-cs"/>
            </a:rPr>
            <a:t>Comply with your governing document, and the law.</a:t>
          </a:r>
          <a:endParaRPr lang="en-US" dirty="0">
            <a:solidFill>
              <a:srgbClr val="F4F4F4"/>
            </a:solidFill>
            <a:latin typeface="MrEavesModOTBook" panose="020B0503060502020202" pitchFamily="34" charset="0"/>
            <a:ea typeface="+mn-ea"/>
            <a:cs typeface="+mn-cs"/>
          </a:endParaRPr>
        </a:p>
      </dgm:t>
    </dgm:pt>
    <dgm:pt modelId="{0972E517-4D99-4984-A22C-ED736141CEA7}" type="parTrans" cxnId="{743B697D-8B4F-4A8A-B857-52433779CFDC}">
      <dgm:prSet/>
      <dgm:spPr/>
      <dgm:t>
        <a:bodyPr/>
        <a:lstStyle/>
        <a:p>
          <a:pPr algn="ctr"/>
          <a:endParaRPr lang="en-US">
            <a:latin typeface="MrEavesModOTBook" panose="020B0503060502020202" pitchFamily="34" charset="0"/>
          </a:endParaRPr>
        </a:p>
      </dgm:t>
    </dgm:pt>
    <dgm:pt modelId="{8672AAFD-1986-429C-8FD2-1677DFBE5DB4}" type="sibTrans" cxnId="{743B697D-8B4F-4A8A-B857-52433779CFDC}">
      <dgm:prSet phldrT="02" phldr="0"/>
      <dgm:spPr>
        <a:xfrm>
          <a:off x="1951315" y="793659"/>
          <a:ext cx="1806773" cy="867251"/>
        </a:xfrm>
        <a:prstGeom prst="rect">
          <a:avLst/>
        </a:prstGeom>
        <a:noFill/>
        <a:ln w="12700" cap="flat" cmpd="sng" algn="ctr">
          <a:noFill/>
          <a:prstDash val="solid"/>
          <a:miter lim="800000"/>
        </a:ln>
        <a:effectLst/>
        <a:sp3d/>
      </dgm:spPr>
      <dgm:t>
        <a:bodyPr/>
        <a:lstStyle/>
        <a:p>
          <a:pPr algn="ctr">
            <a:buNone/>
          </a:pPr>
          <a:r>
            <a:rPr lang="en-US" dirty="0">
              <a:solidFill>
                <a:srgbClr val="F4F4F4"/>
              </a:solidFill>
              <a:latin typeface="MrEavesModOTBook" panose="020B0503060502020202" pitchFamily="34" charset="0"/>
              <a:ea typeface="+mn-ea"/>
              <a:cs typeface="+mn-cs"/>
            </a:rPr>
            <a:t>02</a:t>
          </a:r>
        </a:p>
      </dgm:t>
    </dgm:pt>
    <dgm:pt modelId="{39ECF8CE-160C-403F-A186-73B0FE42476D}">
      <dgm:prSet/>
      <dgm:spPr>
        <a:xfrm>
          <a:off x="3902630" y="793659"/>
          <a:ext cx="1806773" cy="2168128"/>
        </a:xfrm>
        <a:prstGeom prst="rect">
          <a:avLst/>
        </a:prstGeom>
        <a:solidFill>
          <a:srgbClr val="83A59D">
            <a:hueOff val="0"/>
            <a:satOff val="0"/>
            <a:lumOff val="0"/>
            <a:alphaOff val="0"/>
          </a:srgbClr>
        </a:solidFill>
        <a:ln w="12700" cap="flat" cmpd="sng" algn="ctr">
          <a:solidFill>
            <a:srgbClr val="83A59D">
              <a:hueOff val="0"/>
              <a:satOff val="0"/>
              <a:lumOff val="0"/>
              <a:alphaOff val="0"/>
            </a:srgbClr>
          </a:solidFill>
          <a:prstDash val="solid"/>
          <a:miter lim="800000"/>
        </a:ln>
        <a:effectLst/>
      </dgm:spPr>
      <dgm:t>
        <a:bodyPr/>
        <a:lstStyle/>
        <a:p>
          <a:pPr algn="ctr">
            <a:buNone/>
          </a:pPr>
          <a:r>
            <a:rPr lang="en-GB" dirty="0">
              <a:solidFill>
                <a:srgbClr val="F4F4F4"/>
              </a:solidFill>
              <a:latin typeface="MrEavesModOTBook" panose="020B0503060502020202" pitchFamily="34" charset="0"/>
              <a:ea typeface="+mn-ea"/>
              <a:cs typeface="+mn-cs"/>
            </a:rPr>
            <a:t>Act in your charity’s best interests</a:t>
          </a:r>
          <a:endParaRPr lang="en-US" dirty="0">
            <a:solidFill>
              <a:srgbClr val="F4F4F4"/>
            </a:solidFill>
            <a:latin typeface="MrEavesModOTBook" panose="020B0503060502020202" pitchFamily="34" charset="0"/>
            <a:ea typeface="+mn-ea"/>
            <a:cs typeface="+mn-cs"/>
          </a:endParaRPr>
        </a:p>
      </dgm:t>
    </dgm:pt>
    <dgm:pt modelId="{6F415EE4-72CD-4953-82C6-B970592C72DE}" type="parTrans" cxnId="{AAD3A1F4-2C64-4E8E-96B5-78FA7107E4EA}">
      <dgm:prSet/>
      <dgm:spPr/>
      <dgm:t>
        <a:bodyPr/>
        <a:lstStyle/>
        <a:p>
          <a:pPr algn="ctr"/>
          <a:endParaRPr lang="en-US">
            <a:latin typeface="MrEavesModOTBook" panose="020B0503060502020202" pitchFamily="34" charset="0"/>
          </a:endParaRPr>
        </a:p>
      </dgm:t>
    </dgm:pt>
    <dgm:pt modelId="{91030896-9AB3-4A89-A10B-EFE86E380C2A}" type="sibTrans" cxnId="{AAD3A1F4-2C64-4E8E-96B5-78FA7107E4EA}">
      <dgm:prSet phldrT="03" phldr="0"/>
      <dgm:spPr>
        <a:xfrm>
          <a:off x="3902630" y="793659"/>
          <a:ext cx="1806773" cy="867251"/>
        </a:xfrm>
        <a:prstGeom prst="rect">
          <a:avLst/>
        </a:prstGeom>
        <a:noFill/>
        <a:ln w="12700" cap="flat" cmpd="sng" algn="ctr">
          <a:noFill/>
          <a:prstDash val="solid"/>
          <a:miter lim="800000"/>
        </a:ln>
        <a:effectLst/>
        <a:sp3d/>
      </dgm:spPr>
      <dgm:t>
        <a:bodyPr/>
        <a:lstStyle/>
        <a:p>
          <a:pPr algn="ctr">
            <a:buNone/>
          </a:pPr>
          <a:r>
            <a:rPr lang="en-US" dirty="0">
              <a:solidFill>
                <a:srgbClr val="F4F4F4"/>
              </a:solidFill>
              <a:latin typeface="MrEavesModOTBook" panose="020B0503060502020202" pitchFamily="34" charset="0"/>
              <a:ea typeface="+mn-ea"/>
              <a:cs typeface="+mn-cs"/>
            </a:rPr>
            <a:t>03</a:t>
          </a:r>
        </a:p>
      </dgm:t>
    </dgm:pt>
    <dgm:pt modelId="{8527763F-C681-4DA8-9732-F1B53F9841A5}">
      <dgm:prSet/>
      <dgm:spPr>
        <a:xfrm>
          <a:off x="5853945" y="793659"/>
          <a:ext cx="1806773" cy="2168128"/>
        </a:xfrm>
        <a:prstGeom prst="rect">
          <a:avLst/>
        </a:prstGeom>
        <a:solidFill>
          <a:srgbClr val="83A59D">
            <a:hueOff val="0"/>
            <a:satOff val="0"/>
            <a:lumOff val="0"/>
            <a:alphaOff val="0"/>
          </a:srgbClr>
        </a:solidFill>
        <a:ln w="12700" cap="flat" cmpd="sng" algn="ctr">
          <a:solidFill>
            <a:srgbClr val="83A59D">
              <a:hueOff val="0"/>
              <a:satOff val="0"/>
              <a:lumOff val="0"/>
              <a:alphaOff val="0"/>
            </a:srgbClr>
          </a:solidFill>
          <a:prstDash val="solid"/>
          <a:miter lim="800000"/>
        </a:ln>
        <a:effectLst/>
      </dgm:spPr>
      <dgm:t>
        <a:bodyPr/>
        <a:lstStyle/>
        <a:p>
          <a:pPr algn="ctr">
            <a:buNone/>
          </a:pPr>
          <a:r>
            <a:rPr lang="en-GB" dirty="0">
              <a:solidFill>
                <a:srgbClr val="F4F4F4"/>
              </a:solidFill>
              <a:latin typeface="MrEavesModOTBook" panose="020B0503060502020202" pitchFamily="34" charset="0"/>
              <a:ea typeface="+mn-ea"/>
              <a:cs typeface="+mn-cs"/>
            </a:rPr>
            <a:t>Manage your charity’s resources responsibly</a:t>
          </a:r>
          <a:endParaRPr lang="en-US" dirty="0">
            <a:solidFill>
              <a:srgbClr val="F4F4F4"/>
            </a:solidFill>
            <a:latin typeface="MrEavesModOTBook" panose="020B0503060502020202" pitchFamily="34" charset="0"/>
            <a:ea typeface="+mn-ea"/>
            <a:cs typeface="+mn-cs"/>
          </a:endParaRPr>
        </a:p>
      </dgm:t>
    </dgm:pt>
    <dgm:pt modelId="{A7CD0A9C-B661-4025-84F5-CA5FA0B0DF3B}" type="parTrans" cxnId="{BCAE0CB7-329A-46FC-936E-B7DE0D5B65F3}">
      <dgm:prSet/>
      <dgm:spPr/>
      <dgm:t>
        <a:bodyPr/>
        <a:lstStyle/>
        <a:p>
          <a:pPr algn="ctr"/>
          <a:endParaRPr lang="en-US">
            <a:latin typeface="MrEavesModOTBook" panose="020B0503060502020202" pitchFamily="34" charset="0"/>
          </a:endParaRPr>
        </a:p>
      </dgm:t>
    </dgm:pt>
    <dgm:pt modelId="{BEAC354E-A058-40BB-9E74-7DEDE1CD55EF}" type="sibTrans" cxnId="{BCAE0CB7-329A-46FC-936E-B7DE0D5B65F3}">
      <dgm:prSet phldrT="04" phldr="0"/>
      <dgm:spPr>
        <a:xfrm>
          <a:off x="5853945" y="793659"/>
          <a:ext cx="1806773" cy="867251"/>
        </a:xfrm>
        <a:prstGeom prst="rect">
          <a:avLst/>
        </a:prstGeom>
        <a:noFill/>
        <a:ln w="12700" cap="flat" cmpd="sng" algn="ctr">
          <a:noFill/>
          <a:prstDash val="solid"/>
          <a:miter lim="800000"/>
        </a:ln>
        <a:effectLst/>
        <a:sp3d/>
      </dgm:spPr>
      <dgm:t>
        <a:bodyPr/>
        <a:lstStyle/>
        <a:p>
          <a:pPr algn="ctr">
            <a:buNone/>
          </a:pPr>
          <a:r>
            <a:rPr lang="en-US" dirty="0">
              <a:solidFill>
                <a:srgbClr val="F4F4F4"/>
              </a:solidFill>
              <a:latin typeface="MrEavesModOTBook" panose="020B0503060502020202" pitchFamily="34" charset="0"/>
              <a:ea typeface="+mn-ea"/>
              <a:cs typeface="+mn-cs"/>
            </a:rPr>
            <a:t>04</a:t>
          </a:r>
        </a:p>
      </dgm:t>
    </dgm:pt>
    <dgm:pt modelId="{3289F25E-0B70-4682-A474-834417CCD5D5}">
      <dgm:prSet/>
      <dgm:spPr>
        <a:xfrm>
          <a:off x="7805261" y="793659"/>
          <a:ext cx="1806773" cy="2168128"/>
        </a:xfrm>
        <a:prstGeom prst="rect">
          <a:avLst/>
        </a:prstGeom>
        <a:solidFill>
          <a:srgbClr val="83A59D">
            <a:hueOff val="0"/>
            <a:satOff val="0"/>
            <a:lumOff val="0"/>
            <a:alphaOff val="0"/>
          </a:srgbClr>
        </a:solidFill>
        <a:ln w="12700" cap="flat" cmpd="sng" algn="ctr">
          <a:solidFill>
            <a:srgbClr val="83A59D">
              <a:hueOff val="0"/>
              <a:satOff val="0"/>
              <a:lumOff val="0"/>
              <a:alphaOff val="0"/>
            </a:srgbClr>
          </a:solidFill>
          <a:prstDash val="solid"/>
          <a:miter lim="800000"/>
        </a:ln>
        <a:effectLst/>
      </dgm:spPr>
      <dgm:t>
        <a:bodyPr/>
        <a:lstStyle/>
        <a:p>
          <a:pPr algn="ctr">
            <a:buNone/>
          </a:pPr>
          <a:r>
            <a:rPr lang="en-GB" dirty="0">
              <a:solidFill>
                <a:srgbClr val="F4F4F4"/>
              </a:solidFill>
              <a:latin typeface="MrEavesModOTBook" panose="020B0503060502020202" pitchFamily="34" charset="0"/>
              <a:ea typeface="+mn-ea"/>
              <a:cs typeface="+mn-cs"/>
            </a:rPr>
            <a:t>Act with reasonable care and skill</a:t>
          </a:r>
          <a:endParaRPr lang="en-US" dirty="0">
            <a:solidFill>
              <a:srgbClr val="F4F4F4"/>
            </a:solidFill>
            <a:latin typeface="MrEavesModOTBook" panose="020B0503060502020202" pitchFamily="34" charset="0"/>
            <a:ea typeface="+mn-ea"/>
            <a:cs typeface="+mn-cs"/>
          </a:endParaRPr>
        </a:p>
      </dgm:t>
    </dgm:pt>
    <dgm:pt modelId="{7D450657-CA05-47B1-A511-C86808DAAE10}" type="parTrans" cxnId="{A5A9DFCF-0EE0-4F17-994E-AE0129AC16A8}">
      <dgm:prSet/>
      <dgm:spPr/>
      <dgm:t>
        <a:bodyPr/>
        <a:lstStyle/>
        <a:p>
          <a:pPr algn="ctr"/>
          <a:endParaRPr lang="en-US">
            <a:latin typeface="MrEavesModOTBook" panose="020B0503060502020202" pitchFamily="34" charset="0"/>
          </a:endParaRPr>
        </a:p>
      </dgm:t>
    </dgm:pt>
    <dgm:pt modelId="{1FDE2800-509D-4217-A9D9-665910369A6B}" type="sibTrans" cxnId="{A5A9DFCF-0EE0-4F17-994E-AE0129AC16A8}">
      <dgm:prSet phldrT="05" phldr="0"/>
      <dgm:spPr>
        <a:xfrm>
          <a:off x="7805261" y="793659"/>
          <a:ext cx="1806773" cy="867251"/>
        </a:xfrm>
        <a:prstGeom prst="rect">
          <a:avLst/>
        </a:prstGeom>
        <a:noFill/>
        <a:ln w="12700" cap="flat" cmpd="sng" algn="ctr">
          <a:noFill/>
          <a:prstDash val="solid"/>
          <a:miter lim="800000"/>
        </a:ln>
        <a:effectLst/>
        <a:sp3d/>
      </dgm:spPr>
      <dgm:t>
        <a:bodyPr/>
        <a:lstStyle/>
        <a:p>
          <a:pPr algn="ctr">
            <a:buNone/>
          </a:pPr>
          <a:r>
            <a:rPr lang="en-US" dirty="0">
              <a:solidFill>
                <a:srgbClr val="F4F4F4"/>
              </a:solidFill>
              <a:latin typeface="MrEavesModOTBook" panose="020B0503060502020202" pitchFamily="34" charset="0"/>
              <a:ea typeface="+mn-ea"/>
              <a:cs typeface="+mn-cs"/>
            </a:rPr>
            <a:t>05</a:t>
          </a:r>
        </a:p>
      </dgm:t>
    </dgm:pt>
    <dgm:pt modelId="{45B123DD-8A31-44C3-A0BB-2C6A01B1C2BC}">
      <dgm:prSet/>
      <dgm:spPr>
        <a:xfrm>
          <a:off x="9756576" y="793659"/>
          <a:ext cx="1806773" cy="2168128"/>
        </a:xfrm>
        <a:prstGeom prst="rect">
          <a:avLst/>
        </a:prstGeom>
        <a:solidFill>
          <a:srgbClr val="83A59D">
            <a:hueOff val="0"/>
            <a:satOff val="0"/>
            <a:lumOff val="0"/>
            <a:alphaOff val="0"/>
          </a:srgbClr>
        </a:solidFill>
        <a:ln w="12700" cap="flat" cmpd="sng" algn="ctr">
          <a:solidFill>
            <a:srgbClr val="83A59D">
              <a:hueOff val="0"/>
              <a:satOff val="0"/>
              <a:lumOff val="0"/>
              <a:alphaOff val="0"/>
            </a:srgbClr>
          </a:solidFill>
          <a:prstDash val="solid"/>
          <a:miter lim="800000"/>
        </a:ln>
        <a:effectLst/>
      </dgm:spPr>
      <dgm:t>
        <a:bodyPr/>
        <a:lstStyle/>
        <a:p>
          <a:pPr algn="ctr">
            <a:buNone/>
          </a:pPr>
          <a:r>
            <a:rPr lang="en-GB" dirty="0">
              <a:solidFill>
                <a:srgbClr val="F4F4F4"/>
              </a:solidFill>
              <a:latin typeface="MrEavesModOTBook" panose="020B0503060502020202" pitchFamily="34" charset="0"/>
              <a:ea typeface="+mn-ea"/>
              <a:cs typeface="+mn-cs"/>
            </a:rPr>
            <a:t>Ensure your charity is accountable</a:t>
          </a:r>
          <a:endParaRPr lang="en-US" dirty="0">
            <a:solidFill>
              <a:srgbClr val="F4F4F4"/>
            </a:solidFill>
            <a:latin typeface="MrEavesModOTBook" panose="020B0503060502020202" pitchFamily="34" charset="0"/>
            <a:ea typeface="+mn-ea"/>
            <a:cs typeface="+mn-cs"/>
          </a:endParaRPr>
        </a:p>
      </dgm:t>
    </dgm:pt>
    <dgm:pt modelId="{6CA88712-2542-4D66-B5B7-3503B9430A54}" type="parTrans" cxnId="{6216A8D0-939F-485D-9401-776E00B218F3}">
      <dgm:prSet/>
      <dgm:spPr/>
      <dgm:t>
        <a:bodyPr/>
        <a:lstStyle/>
        <a:p>
          <a:pPr algn="ctr"/>
          <a:endParaRPr lang="en-US">
            <a:latin typeface="MrEavesModOTBook" panose="020B0503060502020202" pitchFamily="34" charset="0"/>
          </a:endParaRPr>
        </a:p>
      </dgm:t>
    </dgm:pt>
    <dgm:pt modelId="{B32B95E3-4937-4978-A64A-73F305541A69}" type="sibTrans" cxnId="{6216A8D0-939F-485D-9401-776E00B218F3}">
      <dgm:prSet phldrT="06" phldr="0"/>
      <dgm:spPr>
        <a:xfrm>
          <a:off x="9756576" y="793659"/>
          <a:ext cx="1806773" cy="867251"/>
        </a:xfrm>
        <a:prstGeom prst="rect">
          <a:avLst/>
        </a:prstGeom>
        <a:noFill/>
        <a:ln w="12700" cap="flat" cmpd="sng" algn="ctr">
          <a:noFill/>
          <a:prstDash val="solid"/>
          <a:miter lim="800000"/>
        </a:ln>
        <a:effectLst/>
        <a:sp3d/>
      </dgm:spPr>
      <dgm:t>
        <a:bodyPr/>
        <a:lstStyle/>
        <a:p>
          <a:pPr algn="ctr">
            <a:buNone/>
          </a:pPr>
          <a:r>
            <a:rPr lang="en-US" dirty="0">
              <a:solidFill>
                <a:srgbClr val="F4F4F4"/>
              </a:solidFill>
              <a:latin typeface="MrEavesModOTBook" panose="020B0503060502020202" pitchFamily="34" charset="0"/>
              <a:ea typeface="+mn-ea"/>
              <a:cs typeface="+mn-cs"/>
            </a:rPr>
            <a:t>06</a:t>
          </a:r>
        </a:p>
      </dgm:t>
    </dgm:pt>
    <dgm:pt modelId="{AFBBC59B-B63F-4703-B901-54EC05C645A2}" type="pres">
      <dgm:prSet presAssocID="{BC4908E4-B5B8-4947-8030-39CA3A21FA83}" presName="Name0" presStyleCnt="0">
        <dgm:presLayoutVars>
          <dgm:animLvl val="lvl"/>
          <dgm:resizeHandles val="exact"/>
        </dgm:presLayoutVars>
      </dgm:prSet>
      <dgm:spPr/>
    </dgm:pt>
    <dgm:pt modelId="{77F1F51C-0DCE-4B1C-B035-9FB6B2239B2D}" type="pres">
      <dgm:prSet presAssocID="{8265D2B9-7B09-473A-AB5B-0B8ACC424CF7}" presName="compositeNode" presStyleCnt="0">
        <dgm:presLayoutVars>
          <dgm:bulletEnabled val="1"/>
        </dgm:presLayoutVars>
      </dgm:prSet>
      <dgm:spPr/>
    </dgm:pt>
    <dgm:pt modelId="{F8D00FDD-BB4B-4CE7-8561-5B47B289B3B5}" type="pres">
      <dgm:prSet presAssocID="{8265D2B9-7B09-473A-AB5B-0B8ACC424CF7}" presName="bgRect" presStyleLbl="alignNode1" presStyleIdx="0" presStyleCnt="6"/>
      <dgm:spPr/>
    </dgm:pt>
    <dgm:pt modelId="{44F34BCA-80A9-4CC9-9CCF-162BE5EF5677}" type="pres">
      <dgm:prSet presAssocID="{4DAA82FC-2332-4EE3-963E-4626C2ED02D6}" presName="sibTransNodeRect" presStyleLbl="alignNode1" presStyleIdx="0" presStyleCnt="6">
        <dgm:presLayoutVars>
          <dgm:chMax val="0"/>
          <dgm:bulletEnabled val="1"/>
        </dgm:presLayoutVars>
      </dgm:prSet>
      <dgm:spPr/>
    </dgm:pt>
    <dgm:pt modelId="{5D0103E1-C203-4398-BBD6-8F739FE1CC1C}" type="pres">
      <dgm:prSet presAssocID="{8265D2B9-7B09-473A-AB5B-0B8ACC424CF7}" presName="nodeRect" presStyleLbl="alignNode1" presStyleIdx="0" presStyleCnt="6">
        <dgm:presLayoutVars>
          <dgm:bulletEnabled val="1"/>
        </dgm:presLayoutVars>
      </dgm:prSet>
      <dgm:spPr/>
    </dgm:pt>
    <dgm:pt modelId="{E64DF12F-9186-4664-931B-CC6B6A6A56A2}" type="pres">
      <dgm:prSet presAssocID="{4DAA82FC-2332-4EE3-963E-4626C2ED02D6}" presName="sibTrans" presStyleCnt="0"/>
      <dgm:spPr/>
    </dgm:pt>
    <dgm:pt modelId="{064B143A-72E0-47A0-A67B-C935451B389D}" type="pres">
      <dgm:prSet presAssocID="{9EDDE75A-0427-4AC0-B36D-FB419E485470}" presName="compositeNode" presStyleCnt="0">
        <dgm:presLayoutVars>
          <dgm:bulletEnabled val="1"/>
        </dgm:presLayoutVars>
      </dgm:prSet>
      <dgm:spPr/>
    </dgm:pt>
    <dgm:pt modelId="{382164F2-77CF-486C-AD49-5B5F714AD2B6}" type="pres">
      <dgm:prSet presAssocID="{9EDDE75A-0427-4AC0-B36D-FB419E485470}" presName="bgRect" presStyleLbl="alignNode1" presStyleIdx="1" presStyleCnt="6"/>
      <dgm:spPr/>
    </dgm:pt>
    <dgm:pt modelId="{F0774BA0-0BF6-4395-9E97-8E731FA1A0F2}" type="pres">
      <dgm:prSet presAssocID="{8672AAFD-1986-429C-8FD2-1677DFBE5DB4}" presName="sibTransNodeRect" presStyleLbl="alignNode1" presStyleIdx="1" presStyleCnt="6">
        <dgm:presLayoutVars>
          <dgm:chMax val="0"/>
          <dgm:bulletEnabled val="1"/>
        </dgm:presLayoutVars>
      </dgm:prSet>
      <dgm:spPr/>
    </dgm:pt>
    <dgm:pt modelId="{0AD4771B-1C4F-42A4-95B1-6D0B4578A767}" type="pres">
      <dgm:prSet presAssocID="{9EDDE75A-0427-4AC0-B36D-FB419E485470}" presName="nodeRect" presStyleLbl="alignNode1" presStyleIdx="1" presStyleCnt="6">
        <dgm:presLayoutVars>
          <dgm:bulletEnabled val="1"/>
        </dgm:presLayoutVars>
      </dgm:prSet>
      <dgm:spPr/>
    </dgm:pt>
    <dgm:pt modelId="{4920538B-0D90-442C-8CD8-C1552BA1EE62}" type="pres">
      <dgm:prSet presAssocID="{8672AAFD-1986-429C-8FD2-1677DFBE5DB4}" presName="sibTrans" presStyleCnt="0"/>
      <dgm:spPr/>
    </dgm:pt>
    <dgm:pt modelId="{37261007-C178-4A95-83E6-B04488FA3901}" type="pres">
      <dgm:prSet presAssocID="{39ECF8CE-160C-403F-A186-73B0FE42476D}" presName="compositeNode" presStyleCnt="0">
        <dgm:presLayoutVars>
          <dgm:bulletEnabled val="1"/>
        </dgm:presLayoutVars>
      </dgm:prSet>
      <dgm:spPr/>
    </dgm:pt>
    <dgm:pt modelId="{2CB38F86-0DC2-4FAB-8EAD-7F7650B4F6C0}" type="pres">
      <dgm:prSet presAssocID="{39ECF8CE-160C-403F-A186-73B0FE42476D}" presName="bgRect" presStyleLbl="alignNode1" presStyleIdx="2" presStyleCnt="6"/>
      <dgm:spPr/>
    </dgm:pt>
    <dgm:pt modelId="{4925DF75-5EB1-4EAA-9571-DB486432FF80}" type="pres">
      <dgm:prSet presAssocID="{91030896-9AB3-4A89-A10B-EFE86E380C2A}" presName="sibTransNodeRect" presStyleLbl="alignNode1" presStyleIdx="2" presStyleCnt="6">
        <dgm:presLayoutVars>
          <dgm:chMax val="0"/>
          <dgm:bulletEnabled val="1"/>
        </dgm:presLayoutVars>
      </dgm:prSet>
      <dgm:spPr/>
    </dgm:pt>
    <dgm:pt modelId="{F58BBFD8-9802-4822-AB13-D23804322DB9}" type="pres">
      <dgm:prSet presAssocID="{39ECF8CE-160C-403F-A186-73B0FE42476D}" presName="nodeRect" presStyleLbl="alignNode1" presStyleIdx="2" presStyleCnt="6">
        <dgm:presLayoutVars>
          <dgm:bulletEnabled val="1"/>
        </dgm:presLayoutVars>
      </dgm:prSet>
      <dgm:spPr/>
    </dgm:pt>
    <dgm:pt modelId="{FDDF54E1-BF02-43C7-99C7-D9C5AC33C35A}" type="pres">
      <dgm:prSet presAssocID="{91030896-9AB3-4A89-A10B-EFE86E380C2A}" presName="sibTrans" presStyleCnt="0"/>
      <dgm:spPr/>
    </dgm:pt>
    <dgm:pt modelId="{BD9B7C9C-BBB8-4F41-8153-406E159EF6FF}" type="pres">
      <dgm:prSet presAssocID="{8527763F-C681-4DA8-9732-F1B53F9841A5}" presName="compositeNode" presStyleCnt="0">
        <dgm:presLayoutVars>
          <dgm:bulletEnabled val="1"/>
        </dgm:presLayoutVars>
      </dgm:prSet>
      <dgm:spPr/>
    </dgm:pt>
    <dgm:pt modelId="{1C4B4C83-AB80-4A8E-8F16-F2FADF39C1E2}" type="pres">
      <dgm:prSet presAssocID="{8527763F-C681-4DA8-9732-F1B53F9841A5}" presName="bgRect" presStyleLbl="alignNode1" presStyleIdx="3" presStyleCnt="6"/>
      <dgm:spPr/>
    </dgm:pt>
    <dgm:pt modelId="{CC09E67F-9C25-4520-B92F-A03169E375E9}" type="pres">
      <dgm:prSet presAssocID="{BEAC354E-A058-40BB-9E74-7DEDE1CD55EF}" presName="sibTransNodeRect" presStyleLbl="alignNode1" presStyleIdx="3" presStyleCnt="6">
        <dgm:presLayoutVars>
          <dgm:chMax val="0"/>
          <dgm:bulletEnabled val="1"/>
        </dgm:presLayoutVars>
      </dgm:prSet>
      <dgm:spPr/>
    </dgm:pt>
    <dgm:pt modelId="{EB5DCFF5-9CE4-45E6-AAD1-AC38F2A3FCFF}" type="pres">
      <dgm:prSet presAssocID="{8527763F-C681-4DA8-9732-F1B53F9841A5}" presName="nodeRect" presStyleLbl="alignNode1" presStyleIdx="3" presStyleCnt="6">
        <dgm:presLayoutVars>
          <dgm:bulletEnabled val="1"/>
        </dgm:presLayoutVars>
      </dgm:prSet>
      <dgm:spPr/>
    </dgm:pt>
    <dgm:pt modelId="{ACECF732-8D08-4F64-8580-5D7E2A45C5BF}" type="pres">
      <dgm:prSet presAssocID="{BEAC354E-A058-40BB-9E74-7DEDE1CD55EF}" presName="sibTrans" presStyleCnt="0"/>
      <dgm:spPr/>
    </dgm:pt>
    <dgm:pt modelId="{214800E8-807E-4517-9D1F-C565DE8B7B08}" type="pres">
      <dgm:prSet presAssocID="{3289F25E-0B70-4682-A474-834417CCD5D5}" presName="compositeNode" presStyleCnt="0">
        <dgm:presLayoutVars>
          <dgm:bulletEnabled val="1"/>
        </dgm:presLayoutVars>
      </dgm:prSet>
      <dgm:spPr/>
    </dgm:pt>
    <dgm:pt modelId="{B3AC0F8E-1A9B-43CF-9544-0F3B1F3B5ECB}" type="pres">
      <dgm:prSet presAssocID="{3289F25E-0B70-4682-A474-834417CCD5D5}" presName="bgRect" presStyleLbl="alignNode1" presStyleIdx="4" presStyleCnt="6"/>
      <dgm:spPr/>
    </dgm:pt>
    <dgm:pt modelId="{1FA24B7A-B10F-445C-8AEE-C8030680D987}" type="pres">
      <dgm:prSet presAssocID="{1FDE2800-509D-4217-A9D9-665910369A6B}" presName="sibTransNodeRect" presStyleLbl="alignNode1" presStyleIdx="4" presStyleCnt="6">
        <dgm:presLayoutVars>
          <dgm:chMax val="0"/>
          <dgm:bulletEnabled val="1"/>
        </dgm:presLayoutVars>
      </dgm:prSet>
      <dgm:spPr/>
    </dgm:pt>
    <dgm:pt modelId="{8A9EE1E2-F4ED-4E7F-B78C-DF48496F4D33}" type="pres">
      <dgm:prSet presAssocID="{3289F25E-0B70-4682-A474-834417CCD5D5}" presName="nodeRect" presStyleLbl="alignNode1" presStyleIdx="4" presStyleCnt="6">
        <dgm:presLayoutVars>
          <dgm:bulletEnabled val="1"/>
        </dgm:presLayoutVars>
      </dgm:prSet>
      <dgm:spPr/>
    </dgm:pt>
    <dgm:pt modelId="{8B21CC42-3905-4F1B-BEF2-70CB21458913}" type="pres">
      <dgm:prSet presAssocID="{1FDE2800-509D-4217-A9D9-665910369A6B}" presName="sibTrans" presStyleCnt="0"/>
      <dgm:spPr/>
    </dgm:pt>
    <dgm:pt modelId="{CAB8809B-2E95-444B-9CB5-420BEC48D775}" type="pres">
      <dgm:prSet presAssocID="{45B123DD-8A31-44C3-A0BB-2C6A01B1C2BC}" presName="compositeNode" presStyleCnt="0">
        <dgm:presLayoutVars>
          <dgm:bulletEnabled val="1"/>
        </dgm:presLayoutVars>
      </dgm:prSet>
      <dgm:spPr/>
    </dgm:pt>
    <dgm:pt modelId="{DD6837C8-34B8-4692-A1DC-18ADBE45BCF4}" type="pres">
      <dgm:prSet presAssocID="{45B123DD-8A31-44C3-A0BB-2C6A01B1C2BC}" presName="bgRect" presStyleLbl="alignNode1" presStyleIdx="5" presStyleCnt="6"/>
      <dgm:spPr/>
    </dgm:pt>
    <dgm:pt modelId="{782ED4AA-CFA7-4562-902F-B63027803978}" type="pres">
      <dgm:prSet presAssocID="{B32B95E3-4937-4978-A64A-73F305541A69}" presName="sibTransNodeRect" presStyleLbl="alignNode1" presStyleIdx="5" presStyleCnt="6">
        <dgm:presLayoutVars>
          <dgm:chMax val="0"/>
          <dgm:bulletEnabled val="1"/>
        </dgm:presLayoutVars>
      </dgm:prSet>
      <dgm:spPr/>
    </dgm:pt>
    <dgm:pt modelId="{F3DD2056-5861-48AB-8EC2-3F3C24C9907F}" type="pres">
      <dgm:prSet presAssocID="{45B123DD-8A31-44C3-A0BB-2C6A01B1C2BC}" presName="nodeRect" presStyleLbl="alignNode1" presStyleIdx="5" presStyleCnt="6">
        <dgm:presLayoutVars>
          <dgm:bulletEnabled val="1"/>
        </dgm:presLayoutVars>
      </dgm:prSet>
      <dgm:spPr/>
    </dgm:pt>
  </dgm:ptLst>
  <dgm:cxnLst>
    <dgm:cxn modelId="{CC22C401-CA88-450D-BCD2-73F1545A81CC}" type="presOf" srcId="{39ECF8CE-160C-403F-A186-73B0FE42476D}" destId="{F58BBFD8-9802-4822-AB13-D23804322DB9}" srcOrd="1" destOrd="0" presId="urn:microsoft.com/office/officeart/2016/7/layout/LinearBlockProcessNumbered"/>
    <dgm:cxn modelId="{77456F04-53DA-44F1-859D-1B32EED45412}" type="presOf" srcId="{9EDDE75A-0427-4AC0-B36D-FB419E485470}" destId="{382164F2-77CF-486C-AD49-5B5F714AD2B6}" srcOrd="0" destOrd="0" presId="urn:microsoft.com/office/officeart/2016/7/layout/LinearBlockProcessNumbered"/>
    <dgm:cxn modelId="{C1FF750E-CD2C-4888-AF49-4107023D34A7}" type="presOf" srcId="{45B123DD-8A31-44C3-A0BB-2C6A01B1C2BC}" destId="{F3DD2056-5861-48AB-8EC2-3F3C24C9907F}" srcOrd="1" destOrd="0" presId="urn:microsoft.com/office/officeart/2016/7/layout/LinearBlockProcessNumbered"/>
    <dgm:cxn modelId="{3756C319-274C-4BE9-9E29-C747171FB575}" type="presOf" srcId="{8265D2B9-7B09-473A-AB5B-0B8ACC424CF7}" destId="{5D0103E1-C203-4398-BBD6-8F739FE1CC1C}" srcOrd="1" destOrd="0" presId="urn:microsoft.com/office/officeart/2016/7/layout/LinearBlockProcessNumbered"/>
    <dgm:cxn modelId="{42A4B71C-B819-4280-99FD-7B629519C6A2}" type="presOf" srcId="{BC4908E4-B5B8-4947-8030-39CA3A21FA83}" destId="{AFBBC59B-B63F-4703-B901-54EC05C645A2}" srcOrd="0" destOrd="0" presId="urn:microsoft.com/office/officeart/2016/7/layout/LinearBlockProcessNumbered"/>
    <dgm:cxn modelId="{B16FF923-51A6-4FA8-92B5-6B7D2B616D8B}" type="presOf" srcId="{4DAA82FC-2332-4EE3-963E-4626C2ED02D6}" destId="{44F34BCA-80A9-4CC9-9CCF-162BE5EF5677}" srcOrd="0" destOrd="0" presId="urn:microsoft.com/office/officeart/2016/7/layout/LinearBlockProcessNumbered"/>
    <dgm:cxn modelId="{E37EC72A-FCEE-4EB7-9BD7-1675CC36777B}" type="presOf" srcId="{8672AAFD-1986-429C-8FD2-1677DFBE5DB4}" destId="{F0774BA0-0BF6-4395-9E97-8E731FA1A0F2}" srcOrd="0" destOrd="0" presId="urn:microsoft.com/office/officeart/2016/7/layout/LinearBlockProcessNumbered"/>
    <dgm:cxn modelId="{D2643A36-E8F3-4CA8-8FA4-2F3FD5678752}" type="presOf" srcId="{1FDE2800-509D-4217-A9D9-665910369A6B}" destId="{1FA24B7A-B10F-445C-8AEE-C8030680D987}" srcOrd="0" destOrd="0" presId="urn:microsoft.com/office/officeart/2016/7/layout/LinearBlockProcessNumbered"/>
    <dgm:cxn modelId="{17C3BD4E-07B2-49C5-84A1-B46B4E3B7108}" type="presOf" srcId="{8527763F-C681-4DA8-9732-F1B53F9841A5}" destId="{1C4B4C83-AB80-4A8E-8F16-F2FADF39C1E2}" srcOrd="0" destOrd="0" presId="urn:microsoft.com/office/officeart/2016/7/layout/LinearBlockProcessNumbered"/>
    <dgm:cxn modelId="{743B697D-8B4F-4A8A-B857-52433779CFDC}" srcId="{BC4908E4-B5B8-4947-8030-39CA3A21FA83}" destId="{9EDDE75A-0427-4AC0-B36D-FB419E485470}" srcOrd="1" destOrd="0" parTransId="{0972E517-4D99-4984-A22C-ED736141CEA7}" sibTransId="{8672AAFD-1986-429C-8FD2-1677DFBE5DB4}"/>
    <dgm:cxn modelId="{BE67177F-2890-43BD-88A9-7EABB34AFFB1}" type="presOf" srcId="{91030896-9AB3-4A89-A10B-EFE86E380C2A}" destId="{4925DF75-5EB1-4EAA-9571-DB486432FF80}" srcOrd="0" destOrd="0" presId="urn:microsoft.com/office/officeart/2016/7/layout/LinearBlockProcessNumbered"/>
    <dgm:cxn modelId="{C14AB193-81E5-4571-BEC5-3CB771EC902F}" type="presOf" srcId="{8265D2B9-7B09-473A-AB5B-0B8ACC424CF7}" destId="{F8D00FDD-BB4B-4CE7-8561-5B47B289B3B5}" srcOrd="0" destOrd="0" presId="urn:microsoft.com/office/officeart/2016/7/layout/LinearBlockProcessNumbered"/>
    <dgm:cxn modelId="{B7FC12A8-600E-46D7-9D43-B8BED04C70E0}" type="presOf" srcId="{8527763F-C681-4DA8-9732-F1B53F9841A5}" destId="{EB5DCFF5-9CE4-45E6-AAD1-AC38F2A3FCFF}" srcOrd="1" destOrd="0" presId="urn:microsoft.com/office/officeart/2016/7/layout/LinearBlockProcessNumbered"/>
    <dgm:cxn modelId="{073500B1-F92B-4E13-94E6-EFAA0F1FB3A3}" srcId="{BC4908E4-B5B8-4947-8030-39CA3A21FA83}" destId="{8265D2B9-7B09-473A-AB5B-0B8ACC424CF7}" srcOrd="0" destOrd="0" parTransId="{CCC0D925-949D-44AA-BCAB-A06CAE3664CB}" sibTransId="{4DAA82FC-2332-4EE3-963E-4626C2ED02D6}"/>
    <dgm:cxn modelId="{4D57A7B5-76B4-4EBC-A3E6-25A2D6D63711}" type="presOf" srcId="{9EDDE75A-0427-4AC0-B36D-FB419E485470}" destId="{0AD4771B-1C4F-42A4-95B1-6D0B4578A767}" srcOrd="1" destOrd="0" presId="urn:microsoft.com/office/officeart/2016/7/layout/LinearBlockProcessNumbered"/>
    <dgm:cxn modelId="{BCAE0CB7-329A-46FC-936E-B7DE0D5B65F3}" srcId="{BC4908E4-B5B8-4947-8030-39CA3A21FA83}" destId="{8527763F-C681-4DA8-9732-F1B53F9841A5}" srcOrd="3" destOrd="0" parTransId="{A7CD0A9C-B661-4025-84F5-CA5FA0B0DF3B}" sibTransId="{BEAC354E-A058-40BB-9E74-7DEDE1CD55EF}"/>
    <dgm:cxn modelId="{3C57E3CB-1E6B-438D-8952-4BBFD1F254F0}" type="presOf" srcId="{3289F25E-0B70-4682-A474-834417CCD5D5}" destId="{8A9EE1E2-F4ED-4E7F-B78C-DF48496F4D33}" srcOrd="1" destOrd="0" presId="urn:microsoft.com/office/officeart/2016/7/layout/LinearBlockProcessNumbered"/>
    <dgm:cxn modelId="{A5A9DFCF-0EE0-4F17-994E-AE0129AC16A8}" srcId="{BC4908E4-B5B8-4947-8030-39CA3A21FA83}" destId="{3289F25E-0B70-4682-A474-834417CCD5D5}" srcOrd="4" destOrd="0" parTransId="{7D450657-CA05-47B1-A511-C86808DAAE10}" sibTransId="{1FDE2800-509D-4217-A9D9-665910369A6B}"/>
    <dgm:cxn modelId="{6216A8D0-939F-485D-9401-776E00B218F3}" srcId="{BC4908E4-B5B8-4947-8030-39CA3A21FA83}" destId="{45B123DD-8A31-44C3-A0BB-2C6A01B1C2BC}" srcOrd="5" destOrd="0" parTransId="{6CA88712-2542-4D66-B5B7-3503B9430A54}" sibTransId="{B32B95E3-4937-4978-A64A-73F305541A69}"/>
    <dgm:cxn modelId="{F5A57DD5-7013-4741-916C-A301C2CA37B1}" type="presOf" srcId="{B32B95E3-4937-4978-A64A-73F305541A69}" destId="{782ED4AA-CFA7-4562-902F-B63027803978}" srcOrd="0" destOrd="0" presId="urn:microsoft.com/office/officeart/2016/7/layout/LinearBlockProcessNumbered"/>
    <dgm:cxn modelId="{2895E7D6-86CC-4C0C-82F0-56CE281EE9F5}" type="presOf" srcId="{39ECF8CE-160C-403F-A186-73B0FE42476D}" destId="{2CB38F86-0DC2-4FAB-8EAD-7F7650B4F6C0}" srcOrd="0" destOrd="0" presId="urn:microsoft.com/office/officeart/2016/7/layout/LinearBlockProcessNumbered"/>
    <dgm:cxn modelId="{5F00EFF3-00C6-4CBE-A41D-464879B282A7}" type="presOf" srcId="{BEAC354E-A058-40BB-9E74-7DEDE1CD55EF}" destId="{CC09E67F-9C25-4520-B92F-A03169E375E9}" srcOrd="0" destOrd="0" presId="urn:microsoft.com/office/officeart/2016/7/layout/LinearBlockProcessNumbered"/>
    <dgm:cxn modelId="{7D9404F4-FF40-4D31-8A22-02577165A496}" type="presOf" srcId="{3289F25E-0B70-4682-A474-834417CCD5D5}" destId="{B3AC0F8E-1A9B-43CF-9544-0F3B1F3B5ECB}" srcOrd="0" destOrd="0" presId="urn:microsoft.com/office/officeart/2016/7/layout/LinearBlockProcessNumbered"/>
    <dgm:cxn modelId="{AAD3A1F4-2C64-4E8E-96B5-78FA7107E4EA}" srcId="{BC4908E4-B5B8-4947-8030-39CA3A21FA83}" destId="{39ECF8CE-160C-403F-A186-73B0FE42476D}" srcOrd="2" destOrd="0" parTransId="{6F415EE4-72CD-4953-82C6-B970592C72DE}" sibTransId="{91030896-9AB3-4A89-A10B-EFE86E380C2A}"/>
    <dgm:cxn modelId="{9F757BFA-25B5-4DA4-A508-91B1FE23871A}" type="presOf" srcId="{45B123DD-8A31-44C3-A0BB-2C6A01B1C2BC}" destId="{DD6837C8-34B8-4692-A1DC-18ADBE45BCF4}" srcOrd="0" destOrd="0" presId="urn:microsoft.com/office/officeart/2016/7/layout/LinearBlockProcessNumbered"/>
    <dgm:cxn modelId="{2289C6A9-BCB7-4864-A848-C7E14BEE294A}" type="presParOf" srcId="{AFBBC59B-B63F-4703-B901-54EC05C645A2}" destId="{77F1F51C-0DCE-4B1C-B035-9FB6B2239B2D}" srcOrd="0" destOrd="0" presId="urn:microsoft.com/office/officeart/2016/7/layout/LinearBlockProcessNumbered"/>
    <dgm:cxn modelId="{BCFF2721-59EF-4AD0-9CD5-5FC99F49D3A8}" type="presParOf" srcId="{77F1F51C-0DCE-4B1C-B035-9FB6B2239B2D}" destId="{F8D00FDD-BB4B-4CE7-8561-5B47B289B3B5}" srcOrd="0" destOrd="0" presId="urn:microsoft.com/office/officeart/2016/7/layout/LinearBlockProcessNumbered"/>
    <dgm:cxn modelId="{257E13C0-B091-4228-B5A0-F2F72A625E99}" type="presParOf" srcId="{77F1F51C-0DCE-4B1C-B035-9FB6B2239B2D}" destId="{44F34BCA-80A9-4CC9-9CCF-162BE5EF5677}" srcOrd="1" destOrd="0" presId="urn:microsoft.com/office/officeart/2016/7/layout/LinearBlockProcessNumbered"/>
    <dgm:cxn modelId="{D02430D7-EEF0-41FF-91D8-2D83E2C7F9A7}" type="presParOf" srcId="{77F1F51C-0DCE-4B1C-B035-9FB6B2239B2D}" destId="{5D0103E1-C203-4398-BBD6-8F739FE1CC1C}" srcOrd="2" destOrd="0" presId="urn:microsoft.com/office/officeart/2016/7/layout/LinearBlockProcessNumbered"/>
    <dgm:cxn modelId="{DFD41BF0-1E17-46B7-BAB2-A2589E4B0144}" type="presParOf" srcId="{AFBBC59B-B63F-4703-B901-54EC05C645A2}" destId="{E64DF12F-9186-4664-931B-CC6B6A6A56A2}" srcOrd="1" destOrd="0" presId="urn:microsoft.com/office/officeart/2016/7/layout/LinearBlockProcessNumbered"/>
    <dgm:cxn modelId="{D0F4EDBC-C63F-4601-9478-64808E3B18CA}" type="presParOf" srcId="{AFBBC59B-B63F-4703-B901-54EC05C645A2}" destId="{064B143A-72E0-47A0-A67B-C935451B389D}" srcOrd="2" destOrd="0" presId="urn:microsoft.com/office/officeart/2016/7/layout/LinearBlockProcessNumbered"/>
    <dgm:cxn modelId="{AFE22DDE-46A3-40C1-8388-92C7A82C5045}" type="presParOf" srcId="{064B143A-72E0-47A0-A67B-C935451B389D}" destId="{382164F2-77CF-486C-AD49-5B5F714AD2B6}" srcOrd="0" destOrd="0" presId="urn:microsoft.com/office/officeart/2016/7/layout/LinearBlockProcessNumbered"/>
    <dgm:cxn modelId="{CC1D275C-16EE-406A-91FF-EAB0D310F8DB}" type="presParOf" srcId="{064B143A-72E0-47A0-A67B-C935451B389D}" destId="{F0774BA0-0BF6-4395-9E97-8E731FA1A0F2}" srcOrd="1" destOrd="0" presId="urn:microsoft.com/office/officeart/2016/7/layout/LinearBlockProcessNumbered"/>
    <dgm:cxn modelId="{1D502F04-5406-4F8D-A40F-CDEF418D2657}" type="presParOf" srcId="{064B143A-72E0-47A0-A67B-C935451B389D}" destId="{0AD4771B-1C4F-42A4-95B1-6D0B4578A767}" srcOrd="2" destOrd="0" presId="urn:microsoft.com/office/officeart/2016/7/layout/LinearBlockProcessNumbered"/>
    <dgm:cxn modelId="{1CF290BE-5833-4A45-AB46-BE5B86956039}" type="presParOf" srcId="{AFBBC59B-B63F-4703-B901-54EC05C645A2}" destId="{4920538B-0D90-442C-8CD8-C1552BA1EE62}" srcOrd="3" destOrd="0" presId="urn:microsoft.com/office/officeart/2016/7/layout/LinearBlockProcessNumbered"/>
    <dgm:cxn modelId="{C0465DF6-9FAA-41AD-8C95-D3CD889553E8}" type="presParOf" srcId="{AFBBC59B-B63F-4703-B901-54EC05C645A2}" destId="{37261007-C178-4A95-83E6-B04488FA3901}" srcOrd="4" destOrd="0" presId="urn:microsoft.com/office/officeart/2016/7/layout/LinearBlockProcessNumbered"/>
    <dgm:cxn modelId="{19AFFA81-2862-4FF0-9D35-3E36CDBB6572}" type="presParOf" srcId="{37261007-C178-4A95-83E6-B04488FA3901}" destId="{2CB38F86-0DC2-4FAB-8EAD-7F7650B4F6C0}" srcOrd="0" destOrd="0" presId="urn:microsoft.com/office/officeart/2016/7/layout/LinearBlockProcessNumbered"/>
    <dgm:cxn modelId="{AF918B5F-E84A-4EA7-B4A2-2B846B9F2028}" type="presParOf" srcId="{37261007-C178-4A95-83E6-B04488FA3901}" destId="{4925DF75-5EB1-4EAA-9571-DB486432FF80}" srcOrd="1" destOrd="0" presId="urn:microsoft.com/office/officeart/2016/7/layout/LinearBlockProcessNumbered"/>
    <dgm:cxn modelId="{35F8842D-3AE6-4115-BB8F-EBAB002CE6E9}" type="presParOf" srcId="{37261007-C178-4A95-83E6-B04488FA3901}" destId="{F58BBFD8-9802-4822-AB13-D23804322DB9}" srcOrd="2" destOrd="0" presId="urn:microsoft.com/office/officeart/2016/7/layout/LinearBlockProcessNumbered"/>
    <dgm:cxn modelId="{5F1E35C1-FFCE-46B9-9577-AB3AB66269CC}" type="presParOf" srcId="{AFBBC59B-B63F-4703-B901-54EC05C645A2}" destId="{FDDF54E1-BF02-43C7-99C7-D9C5AC33C35A}" srcOrd="5" destOrd="0" presId="urn:microsoft.com/office/officeart/2016/7/layout/LinearBlockProcessNumbered"/>
    <dgm:cxn modelId="{BCF90420-03FF-4BDC-B5B4-DE09759683A6}" type="presParOf" srcId="{AFBBC59B-B63F-4703-B901-54EC05C645A2}" destId="{BD9B7C9C-BBB8-4F41-8153-406E159EF6FF}" srcOrd="6" destOrd="0" presId="urn:microsoft.com/office/officeart/2016/7/layout/LinearBlockProcessNumbered"/>
    <dgm:cxn modelId="{F117E3F7-7F32-4268-8B69-717160E16B7F}" type="presParOf" srcId="{BD9B7C9C-BBB8-4F41-8153-406E159EF6FF}" destId="{1C4B4C83-AB80-4A8E-8F16-F2FADF39C1E2}" srcOrd="0" destOrd="0" presId="urn:microsoft.com/office/officeart/2016/7/layout/LinearBlockProcessNumbered"/>
    <dgm:cxn modelId="{6AC66842-7AF9-4939-87BF-AE5C77476EDF}" type="presParOf" srcId="{BD9B7C9C-BBB8-4F41-8153-406E159EF6FF}" destId="{CC09E67F-9C25-4520-B92F-A03169E375E9}" srcOrd="1" destOrd="0" presId="urn:microsoft.com/office/officeart/2016/7/layout/LinearBlockProcessNumbered"/>
    <dgm:cxn modelId="{7ACFDEAD-D238-40A8-A23E-0183C0DDE430}" type="presParOf" srcId="{BD9B7C9C-BBB8-4F41-8153-406E159EF6FF}" destId="{EB5DCFF5-9CE4-45E6-AAD1-AC38F2A3FCFF}" srcOrd="2" destOrd="0" presId="urn:microsoft.com/office/officeart/2016/7/layout/LinearBlockProcessNumbered"/>
    <dgm:cxn modelId="{DAFC6254-0D45-4D29-BB17-9BD35D5BA86B}" type="presParOf" srcId="{AFBBC59B-B63F-4703-B901-54EC05C645A2}" destId="{ACECF732-8D08-4F64-8580-5D7E2A45C5BF}" srcOrd="7" destOrd="0" presId="urn:microsoft.com/office/officeart/2016/7/layout/LinearBlockProcessNumbered"/>
    <dgm:cxn modelId="{C908351B-C19C-4446-803B-708BF23A8DEC}" type="presParOf" srcId="{AFBBC59B-B63F-4703-B901-54EC05C645A2}" destId="{214800E8-807E-4517-9D1F-C565DE8B7B08}" srcOrd="8" destOrd="0" presId="urn:microsoft.com/office/officeart/2016/7/layout/LinearBlockProcessNumbered"/>
    <dgm:cxn modelId="{218F86D8-DA74-4BA6-A519-A5FE7B2CF3A3}" type="presParOf" srcId="{214800E8-807E-4517-9D1F-C565DE8B7B08}" destId="{B3AC0F8E-1A9B-43CF-9544-0F3B1F3B5ECB}" srcOrd="0" destOrd="0" presId="urn:microsoft.com/office/officeart/2016/7/layout/LinearBlockProcessNumbered"/>
    <dgm:cxn modelId="{3DAD9A5B-BD58-46BA-88D0-E4653FCF92B7}" type="presParOf" srcId="{214800E8-807E-4517-9D1F-C565DE8B7B08}" destId="{1FA24B7A-B10F-445C-8AEE-C8030680D987}" srcOrd="1" destOrd="0" presId="urn:microsoft.com/office/officeart/2016/7/layout/LinearBlockProcessNumbered"/>
    <dgm:cxn modelId="{CC5283E4-7C39-4E3D-BDEF-53C90995B8C2}" type="presParOf" srcId="{214800E8-807E-4517-9D1F-C565DE8B7B08}" destId="{8A9EE1E2-F4ED-4E7F-B78C-DF48496F4D33}" srcOrd="2" destOrd="0" presId="urn:microsoft.com/office/officeart/2016/7/layout/LinearBlockProcessNumbered"/>
    <dgm:cxn modelId="{DCF4A49C-F1F3-4A2F-9041-CA90B1856D51}" type="presParOf" srcId="{AFBBC59B-B63F-4703-B901-54EC05C645A2}" destId="{8B21CC42-3905-4F1B-BEF2-70CB21458913}" srcOrd="9" destOrd="0" presId="urn:microsoft.com/office/officeart/2016/7/layout/LinearBlockProcessNumbered"/>
    <dgm:cxn modelId="{266EFF7C-978E-4193-A831-79FEF4AF84BD}" type="presParOf" srcId="{AFBBC59B-B63F-4703-B901-54EC05C645A2}" destId="{CAB8809B-2E95-444B-9CB5-420BEC48D775}" srcOrd="10" destOrd="0" presId="urn:microsoft.com/office/officeart/2016/7/layout/LinearBlockProcessNumbered"/>
    <dgm:cxn modelId="{04139FAC-AF02-4B69-A8DC-DFCBD7046309}" type="presParOf" srcId="{CAB8809B-2E95-444B-9CB5-420BEC48D775}" destId="{DD6837C8-34B8-4692-A1DC-18ADBE45BCF4}" srcOrd="0" destOrd="0" presId="urn:microsoft.com/office/officeart/2016/7/layout/LinearBlockProcessNumbered"/>
    <dgm:cxn modelId="{45F9282D-8BC0-4E6D-903F-3A559A3FD2D8}" type="presParOf" srcId="{CAB8809B-2E95-444B-9CB5-420BEC48D775}" destId="{782ED4AA-CFA7-4562-902F-B63027803978}" srcOrd="1" destOrd="0" presId="urn:microsoft.com/office/officeart/2016/7/layout/LinearBlockProcessNumbered"/>
    <dgm:cxn modelId="{979ADA8F-351C-4F32-81B4-60A1A3A7A981}" type="presParOf" srcId="{CAB8809B-2E95-444B-9CB5-420BEC48D775}" destId="{F3DD2056-5861-48AB-8EC2-3F3C24C9907F}"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AF5734-F9A5-4528-848E-0B3662442323}" type="doc">
      <dgm:prSet loTypeId="urn:microsoft.com/office/officeart/2005/8/layout/default" loCatId="list" qsTypeId="urn:microsoft.com/office/officeart/2005/8/quickstyle/simple1" qsCatId="simple" csTypeId="urn:microsoft.com/office/officeart/2005/8/colors/accent5_4" csCatId="accent5" phldr="1"/>
      <dgm:spPr/>
      <dgm:t>
        <a:bodyPr/>
        <a:lstStyle/>
        <a:p>
          <a:endParaRPr lang="en-GB"/>
        </a:p>
      </dgm:t>
    </dgm:pt>
    <dgm:pt modelId="{A890AC5F-493F-41AE-8770-FA72F1AD9676}">
      <dgm:prSet phldrT="[Text]" custT="1"/>
      <dgm:spPr>
        <a:solidFill>
          <a:srgbClr val="5F7872"/>
        </a:solidFill>
      </dgm:spPr>
      <dgm:t>
        <a:bodyPr/>
        <a:lstStyle/>
        <a:p>
          <a:endParaRPr lang="en-GB" sz="3200" dirty="0">
            <a:latin typeface="MrEavesModOTBook" panose="020B0503060502020202" pitchFamily="34" charset="0"/>
          </a:endParaRPr>
        </a:p>
        <a:p>
          <a:r>
            <a:rPr lang="en-GB" sz="3200" dirty="0">
              <a:latin typeface="MrEavesModOTBook" panose="020B0503060502020202" pitchFamily="34" charset="0"/>
            </a:rPr>
            <a:t>Registrar</a:t>
          </a:r>
        </a:p>
      </dgm:t>
    </dgm:pt>
    <dgm:pt modelId="{F5786506-4707-484D-86FE-484040D1E88D}" type="parTrans" cxnId="{11036AE9-F6AA-4D1C-A5F3-C9CF8F336CE3}">
      <dgm:prSet/>
      <dgm:spPr/>
      <dgm:t>
        <a:bodyPr/>
        <a:lstStyle/>
        <a:p>
          <a:endParaRPr lang="en-GB" sz="2400">
            <a:latin typeface="MrEavesModOTBook" panose="020B0503060502020202" pitchFamily="34" charset="0"/>
          </a:endParaRPr>
        </a:p>
      </dgm:t>
    </dgm:pt>
    <dgm:pt modelId="{FFC7AD8F-CCC0-4064-BD6E-6F0D82AE6742}" type="sibTrans" cxnId="{11036AE9-F6AA-4D1C-A5F3-C9CF8F336CE3}">
      <dgm:prSet/>
      <dgm:spPr/>
      <dgm:t>
        <a:bodyPr/>
        <a:lstStyle/>
        <a:p>
          <a:endParaRPr lang="en-GB" sz="2400">
            <a:latin typeface="MrEavesModOTBook" panose="020B0503060502020202" pitchFamily="34" charset="0"/>
          </a:endParaRPr>
        </a:p>
      </dgm:t>
    </dgm:pt>
    <dgm:pt modelId="{DF259E35-5FCC-45C8-A0F9-0139987C4078}">
      <dgm:prSet phldrT="[Text]" custT="1"/>
      <dgm:spPr>
        <a:solidFill>
          <a:srgbClr val="5F7872"/>
        </a:solidFill>
      </dgm:spPr>
      <dgm:t>
        <a:bodyPr/>
        <a:lstStyle/>
        <a:p>
          <a:endParaRPr lang="en-GB" sz="3200" dirty="0">
            <a:latin typeface="MrEavesModOTBook" panose="020B0503060502020202" pitchFamily="34" charset="0"/>
          </a:endParaRPr>
        </a:p>
        <a:p>
          <a:r>
            <a:rPr lang="en-GB" sz="3200" dirty="0">
              <a:latin typeface="MrEavesModOTBook" panose="020B0503060502020202" pitchFamily="34" charset="0"/>
            </a:rPr>
            <a:t>Regulator</a:t>
          </a:r>
        </a:p>
      </dgm:t>
    </dgm:pt>
    <dgm:pt modelId="{57D5BE0B-9560-419E-8322-A1ADB0A6C59A}" type="parTrans" cxnId="{ED40F722-833A-462F-A375-689FF5AD673D}">
      <dgm:prSet/>
      <dgm:spPr/>
      <dgm:t>
        <a:bodyPr/>
        <a:lstStyle/>
        <a:p>
          <a:endParaRPr lang="en-GB" sz="2400">
            <a:latin typeface="MrEavesModOTBook" panose="020B0503060502020202" pitchFamily="34" charset="0"/>
          </a:endParaRPr>
        </a:p>
      </dgm:t>
    </dgm:pt>
    <dgm:pt modelId="{00A7F6CF-51E0-4734-BAA4-6B9781AC415C}" type="sibTrans" cxnId="{ED40F722-833A-462F-A375-689FF5AD673D}">
      <dgm:prSet/>
      <dgm:spPr/>
      <dgm:t>
        <a:bodyPr/>
        <a:lstStyle/>
        <a:p>
          <a:endParaRPr lang="en-GB" sz="2400">
            <a:latin typeface="MrEavesModOTBook" panose="020B0503060502020202" pitchFamily="34" charset="0"/>
          </a:endParaRPr>
        </a:p>
      </dgm:t>
    </dgm:pt>
    <dgm:pt modelId="{C9DB439E-4013-443D-B942-7664FAD201EA}">
      <dgm:prSet phldrT="[Text]" custT="1"/>
      <dgm:spPr>
        <a:solidFill>
          <a:srgbClr val="5F7872"/>
        </a:solidFill>
      </dgm:spPr>
      <dgm:t>
        <a:bodyPr/>
        <a:lstStyle/>
        <a:p>
          <a:endParaRPr lang="en-GB" sz="3200" dirty="0">
            <a:latin typeface="MrEavesModOTBook" panose="020B0503060502020202" pitchFamily="34" charset="0"/>
          </a:endParaRPr>
        </a:p>
        <a:p>
          <a:r>
            <a:rPr lang="en-GB" sz="3200" dirty="0">
              <a:latin typeface="MrEavesModOTBook" panose="020B0503060502020202" pitchFamily="34" charset="0"/>
            </a:rPr>
            <a:t>Guidance</a:t>
          </a:r>
        </a:p>
      </dgm:t>
    </dgm:pt>
    <dgm:pt modelId="{8FC075AE-99EB-43B0-A07C-C7A13A0FEF7E}" type="parTrans" cxnId="{996A0BA0-C31A-48B6-9ECC-53655EEFF4CF}">
      <dgm:prSet/>
      <dgm:spPr/>
      <dgm:t>
        <a:bodyPr/>
        <a:lstStyle/>
        <a:p>
          <a:endParaRPr lang="en-GB" sz="2400">
            <a:latin typeface="MrEavesModOTBook" panose="020B0503060502020202" pitchFamily="34" charset="0"/>
          </a:endParaRPr>
        </a:p>
      </dgm:t>
    </dgm:pt>
    <dgm:pt modelId="{974AFBA5-82D7-4C6B-92BF-0258783B2B5D}" type="sibTrans" cxnId="{996A0BA0-C31A-48B6-9ECC-53655EEFF4CF}">
      <dgm:prSet/>
      <dgm:spPr/>
      <dgm:t>
        <a:bodyPr/>
        <a:lstStyle/>
        <a:p>
          <a:endParaRPr lang="en-GB" sz="2400">
            <a:latin typeface="MrEavesModOTBook" panose="020B0503060502020202" pitchFamily="34" charset="0"/>
          </a:endParaRPr>
        </a:p>
      </dgm:t>
    </dgm:pt>
    <dgm:pt modelId="{D27DA708-38F1-4F8C-AA6C-1EF6D37FF5EF}">
      <dgm:prSet phldrT="[Text]" custT="1"/>
      <dgm:spPr>
        <a:solidFill>
          <a:srgbClr val="5F7872"/>
        </a:solidFill>
      </dgm:spPr>
      <dgm:t>
        <a:bodyPr/>
        <a:lstStyle/>
        <a:p>
          <a:pPr>
            <a:lnSpc>
              <a:spcPct val="90000"/>
            </a:lnSpc>
            <a:spcAft>
              <a:spcPct val="35000"/>
            </a:spcAft>
          </a:pPr>
          <a:endParaRPr lang="en-GB" sz="3200" dirty="0">
            <a:latin typeface="MrEavesModOTBook" panose="020B0503060502020202" pitchFamily="34" charset="0"/>
          </a:endParaRPr>
        </a:p>
        <a:p>
          <a:pPr>
            <a:lnSpc>
              <a:spcPct val="100000"/>
            </a:lnSpc>
            <a:spcAft>
              <a:spcPts val="0"/>
            </a:spcAft>
          </a:pPr>
          <a:r>
            <a:rPr lang="en-GB" sz="3200" dirty="0">
              <a:latin typeface="MrEavesModOTBook" panose="020B0503060502020202" pitchFamily="34" charset="0"/>
            </a:rPr>
            <a:t>Sanctions –</a:t>
          </a:r>
        </a:p>
        <a:p>
          <a:pPr>
            <a:lnSpc>
              <a:spcPct val="100000"/>
            </a:lnSpc>
            <a:spcAft>
              <a:spcPts val="0"/>
            </a:spcAft>
          </a:pPr>
          <a:r>
            <a:rPr lang="en-GB" sz="2000" dirty="0">
              <a:latin typeface="MrEavesModOTBook" panose="020B0503060502020202" pitchFamily="34" charset="0"/>
            </a:rPr>
            <a:t>Enforcement &amp; Intervention</a:t>
          </a:r>
        </a:p>
      </dgm:t>
    </dgm:pt>
    <dgm:pt modelId="{5145C750-4ED5-43FC-9E90-5027BF1F5FDC}" type="parTrans" cxnId="{60627AB0-D02A-47BD-9F22-F3DEE813C642}">
      <dgm:prSet/>
      <dgm:spPr/>
      <dgm:t>
        <a:bodyPr/>
        <a:lstStyle/>
        <a:p>
          <a:endParaRPr lang="en-GB" sz="2400">
            <a:latin typeface="MrEavesModOTBook" panose="020B0503060502020202" pitchFamily="34" charset="0"/>
          </a:endParaRPr>
        </a:p>
      </dgm:t>
    </dgm:pt>
    <dgm:pt modelId="{263FCE71-4E3F-4D5A-9D76-B41B4FC68420}" type="sibTrans" cxnId="{60627AB0-D02A-47BD-9F22-F3DEE813C642}">
      <dgm:prSet/>
      <dgm:spPr/>
      <dgm:t>
        <a:bodyPr/>
        <a:lstStyle/>
        <a:p>
          <a:endParaRPr lang="en-GB" sz="2400">
            <a:latin typeface="MrEavesModOTBook" panose="020B0503060502020202" pitchFamily="34" charset="0"/>
          </a:endParaRPr>
        </a:p>
      </dgm:t>
    </dgm:pt>
    <dgm:pt modelId="{1D6AE896-312C-4E8E-BCB1-743E44FEE53B}">
      <dgm:prSet phldrT="[Text]" custT="1"/>
      <dgm:spPr>
        <a:solidFill>
          <a:srgbClr val="5F7872"/>
        </a:solidFill>
      </dgm:spPr>
      <dgm:t>
        <a:bodyPr/>
        <a:lstStyle/>
        <a:p>
          <a:endParaRPr lang="en-GB" sz="3200" dirty="0">
            <a:latin typeface="MrEavesModOTBook" panose="020B0503060502020202" pitchFamily="34" charset="0"/>
          </a:endParaRPr>
        </a:p>
        <a:p>
          <a:endParaRPr lang="en-GB" sz="1200" dirty="0">
            <a:latin typeface="MrEavesModOTBook" panose="020B0503060502020202" pitchFamily="34" charset="0"/>
          </a:endParaRPr>
        </a:p>
        <a:p>
          <a:r>
            <a:rPr lang="en-GB" sz="2800" dirty="0">
              <a:latin typeface="MrEavesModOTBook" panose="020B0503060502020202" pitchFamily="34" charset="0"/>
            </a:rPr>
            <a:t>Serious incident reporting</a:t>
          </a:r>
        </a:p>
      </dgm:t>
    </dgm:pt>
    <dgm:pt modelId="{6207DE36-44ED-480F-868F-FB05E1A997DD}" type="parTrans" cxnId="{BCEC034D-079E-4A76-A8CD-795518DECBE9}">
      <dgm:prSet/>
      <dgm:spPr/>
      <dgm:t>
        <a:bodyPr/>
        <a:lstStyle/>
        <a:p>
          <a:endParaRPr lang="en-GB" sz="2400">
            <a:latin typeface="MrEavesModOTBook" panose="020B0503060502020202" pitchFamily="34" charset="0"/>
          </a:endParaRPr>
        </a:p>
      </dgm:t>
    </dgm:pt>
    <dgm:pt modelId="{E1B53022-68C6-47C6-9F5A-2BA89A0695F0}" type="sibTrans" cxnId="{BCEC034D-079E-4A76-A8CD-795518DECBE9}">
      <dgm:prSet/>
      <dgm:spPr/>
      <dgm:t>
        <a:bodyPr/>
        <a:lstStyle/>
        <a:p>
          <a:endParaRPr lang="en-GB" sz="2400">
            <a:latin typeface="MrEavesModOTBook" panose="020B0503060502020202" pitchFamily="34" charset="0"/>
          </a:endParaRPr>
        </a:p>
      </dgm:t>
    </dgm:pt>
    <dgm:pt modelId="{6175DFCB-C50C-414A-A407-DC5563008B98}" type="pres">
      <dgm:prSet presAssocID="{0BAF5734-F9A5-4528-848E-0B3662442323}" presName="diagram" presStyleCnt="0">
        <dgm:presLayoutVars>
          <dgm:dir/>
          <dgm:resizeHandles val="exact"/>
        </dgm:presLayoutVars>
      </dgm:prSet>
      <dgm:spPr/>
    </dgm:pt>
    <dgm:pt modelId="{AF1DE0D0-FDA6-4AD0-BD35-0F3B95679C7D}" type="pres">
      <dgm:prSet presAssocID="{A890AC5F-493F-41AE-8770-FA72F1AD9676}" presName="node" presStyleLbl="node1" presStyleIdx="0" presStyleCnt="5" custLinFactY="19135" custLinFactNeighborX="45203" custLinFactNeighborY="100000">
        <dgm:presLayoutVars>
          <dgm:bulletEnabled val="1"/>
        </dgm:presLayoutVars>
      </dgm:prSet>
      <dgm:spPr/>
    </dgm:pt>
    <dgm:pt modelId="{4761D7BB-B209-4BB1-A4E2-57C64EDC0ACA}" type="pres">
      <dgm:prSet presAssocID="{FFC7AD8F-CCC0-4064-BD6E-6F0D82AE6742}" presName="sibTrans" presStyleCnt="0"/>
      <dgm:spPr/>
    </dgm:pt>
    <dgm:pt modelId="{E16CB36B-97AA-43BB-8AF0-4A172B972536}" type="pres">
      <dgm:prSet presAssocID="{DF259E35-5FCC-45C8-A0F9-0139987C4078}" presName="node" presStyleLbl="node1" presStyleIdx="1" presStyleCnt="5" custLinFactX="-10208" custLinFactNeighborX="-100000" custLinFactNeighborY="-2062">
        <dgm:presLayoutVars>
          <dgm:bulletEnabled val="1"/>
        </dgm:presLayoutVars>
      </dgm:prSet>
      <dgm:spPr/>
    </dgm:pt>
    <dgm:pt modelId="{D3481BAA-03ED-4772-9B98-A274D1BB935A}" type="pres">
      <dgm:prSet presAssocID="{00A7F6CF-51E0-4734-BAA4-6B9781AC415C}" presName="sibTrans" presStyleCnt="0"/>
      <dgm:spPr/>
    </dgm:pt>
    <dgm:pt modelId="{5A6E5726-FCEC-42CA-B697-83AA34AA75B0}" type="pres">
      <dgm:prSet presAssocID="{C9DB439E-4013-443D-B942-7664FAD201EA}" presName="node" presStyleLbl="node1" presStyleIdx="2" presStyleCnt="5">
        <dgm:presLayoutVars>
          <dgm:bulletEnabled val="1"/>
        </dgm:presLayoutVars>
      </dgm:prSet>
      <dgm:spPr/>
    </dgm:pt>
    <dgm:pt modelId="{8633C2C8-3644-414D-B0DB-064C30AE42FD}" type="pres">
      <dgm:prSet presAssocID="{974AFBA5-82D7-4C6B-92BF-0258783B2B5D}" presName="sibTrans" presStyleCnt="0"/>
      <dgm:spPr/>
    </dgm:pt>
    <dgm:pt modelId="{B630162C-835C-44DB-907F-850C415D0AC0}" type="pres">
      <dgm:prSet presAssocID="{D27DA708-38F1-4F8C-AA6C-1EF6D37FF5EF}" presName="node" presStyleLbl="node1" presStyleIdx="3" presStyleCnt="5" custLinFactY="-18729" custLinFactNeighborX="55000" custLinFactNeighborY="-100000">
        <dgm:presLayoutVars>
          <dgm:bulletEnabled val="1"/>
        </dgm:presLayoutVars>
      </dgm:prSet>
      <dgm:spPr/>
    </dgm:pt>
    <dgm:pt modelId="{474B6B2D-1DF5-40FE-A0E1-A9E0D4189C62}" type="pres">
      <dgm:prSet presAssocID="{263FCE71-4E3F-4D5A-9D76-B41B4FC68420}" presName="sibTrans" presStyleCnt="0"/>
      <dgm:spPr/>
    </dgm:pt>
    <dgm:pt modelId="{3F01E5E7-AFAB-4934-AB6F-0D8A7E87C7B6}" type="pres">
      <dgm:prSet presAssocID="{1D6AE896-312C-4E8E-BCB1-743E44FEE53B}" presName="node" presStyleLbl="node1" presStyleIdx="4" presStyleCnt="5" custLinFactNeighborX="9797" custLinFactNeighborY="3143">
        <dgm:presLayoutVars>
          <dgm:bulletEnabled val="1"/>
        </dgm:presLayoutVars>
      </dgm:prSet>
      <dgm:spPr/>
    </dgm:pt>
  </dgm:ptLst>
  <dgm:cxnLst>
    <dgm:cxn modelId="{ED40F722-833A-462F-A375-689FF5AD673D}" srcId="{0BAF5734-F9A5-4528-848E-0B3662442323}" destId="{DF259E35-5FCC-45C8-A0F9-0139987C4078}" srcOrd="1" destOrd="0" parTransId="{57D5BE0B-9560-419E-8322-A1ADB0A6C59A}" sibTransId="{00A7F6CF-51E0-4734-BAA4-6B9781AC415C}"/>
    <dgm:cxn modelId="{4A28B05E-A11F-402D-A5C3-06775F492D79}" type="presOf" srcId="{0BAF5734-F9A5-4528-848E-0B3662442323}" destId="{6175DFCB-C50C-414A-A407-DC5563008B98}" srcOrd="0" destOrd="0" presId="urn:microsoft.com/office/officeart/2005/8/layout/default"/>
    <dgm:cxn modelId="{BCEC034D-079E-4A76-A8CD-795518DECBE9}" srcId="{0BAF5734-F9A5-4528-848E-0B3662442323}" destId="{1D6AE896-312C-4E8E-BCB1-743E44FEE53B}" srcOrd="4" destOrd="0" parTransId="{6207DE36-44ED-480F-868F-FB05E1A997DD}" sibTransId="{E1B53022-68C6-47C6-9F5A-2BA89A0695F0}"/>
    <dgm:cxn modelId="{8BF1AA5A-33A9-47D0-8E44-A57381C4EFA1}" type="presOf" srcId="{1D6AE896-312C-4E8E-BCB1-743E44FEE53B}" destId="{3F01E5E7-AFAB-4934-AB6F-0D8A7E87C7B6}" srcOrd="0" destOrd="0" presId="urn:microsoft.com/office/officeart/2005/8/layout/default"/>
    <dgm:cxn modelId="{E6851781-E8C6-4BE8-9E8A-62C548FF579E}" type="presOf" srcId="{DF259E35-5FCC-45C8-A0F9-0139987C4078}" destId="{E16CB36B-97AA-43BB-8AF0-4A172B972536}" srcOrd="0" destOrd="0" presId="urn:microsoft.com/office/officeart/2005/8/layout/default"/>
    <dgm:cxn modelId="{996A0BA0-C31A-48B6-9ECC-53655EEFF4CF}" srcId="{0BAF5734-F9A5-4528-848E-0B3662442323}" destId="{C9DB439E-4013-443D-B942-7664FAD201EA}" srcOrd="2" destOrd="0" parTransId="{8FC075AE-99EB-43B0-A07C-C7A13A0FEF7E}" sibTransId="{974AFBA5-82D7-4C6B-92BF-0258783B2B5D}"/>
    <dgm:cxn modelId="{60627AB0-D02A-47BD-9F22-F3DEE813C642}" srcId="{0BAF5734-F9A5-4528-848E-0B3662442323}" destId="{D27DA708-38F1-4F8C-AA6C-1EF6D37FF5EF}" srcOrd="3" destOrd="0" parTransId="{5145C750-4ED5-43FC-9E90-5027BF1F5FDC}" sibTransId="{263FCE71-4E3F-4D5A-9D76-B41B4FC68420}"/>
    <dgm:cxn modelId="{229D39DE-986D-40E0-994D-EFA5363F7451}" type="presOf" srcId="{D27DA708-38F1-4F8C-AA6C-1EF6D37FF5EF}" destId="{B630162C-835C-44DB-907F-850C415D0AC0}" srcOrd="0" destOrd="0" presId="urn:microsoft.com/office/officeart/2005/8/layout/default"/>
    <dgm:cxn modelId="{11036AE9-F6AA-4D1C-A5F3-C9CF8F336CE3}" srcId="{0BAF5734-F9A5-4528-848E-0B3662442323}" destId="{A890AC5F-493F-41AE-8770-FA72F1AD9676}" srcOrd="0" destOrd="0" parTransId="{F5786506-4707-484D-86FE-484040D1E88D}" sibTransId="{FFC7AD8F-CCC0-4064-BD6E-6F0D82AE6742}"/>
    <dgm:cxn modelId="{800F84F4-39BB-47FF-BE7C-044BE8F159DF}" type="presOf" srcId="{A890AC5F-493F-41AE-8770-FA72F1AD9676}" destId="{AF1DE0D0-FDA6-4AD0-BD35-0F3B95679C7D}" srcOrd="0" destOrd="0" presId="urn:microsoft.com/office/officeart/2005/8/layout/default"/>
    <dgm:cxn modelId="{1AB75EF9-F964-418A-B47B-84646A47651B}" type="presOf" srcId="{C9DB439E-4013-443D-B942-7664FAD201EA}" destId="{5A6E5726-FCEC-42CA-B697-83AA34AA75B0}" srcOrd="0" destOrd="0" presId="urn:microsoft.com/office/officeart/2005/8/layout/default"/>
    <dgm:cxn modelId="{67F10617-D6D8-4B09-80D1-0512B33B977B}" type="presParOf" srcId="{6175DFCB-C50C-414A-A407-DC5563008B98}" destId="{AF1DE0D0-FDA6-4AD0-BD35-0F3B95679C7D}" srcOrd="0" destOrd="0" presId="urn:microsoft.com/office/officeart/2005/8/layout/default"/>
    <dgm:cxn modelId="{FB6633F6-9B8A-4637-9185-054937FCD8B5}" type="presParOf" srcId="{6175DFCB-C50C-414A-A407-DC5563008B98}" destId="{4761D7BB-B209-4BB1-A4E2-57C64EDC0ACA}" srcOrd="1" destOrd="0" presId="urn:microsoft.com/office/officeart/2005/8/layout/default"/>
    <dgm:cxn modelId="{2A0895CC-76FC-45B5-A7FF-36D56469D481}" type="presParOf" srcId="{6175DFCB-C50C-414A-A407-DC5563008B98}" destId="{E16CB36B-97AA-43BB-8AF0-4A172B972536}" srcOrd="2" destOrd="0" presId="urn:microsoft.com/office/officeart/2005/8/layout/default"/>
    <dgm:cxn modelId="{CD9CB5EE-F960-4ECE-B387-E70ABAB93821}" type="presParOf" srcId="{6175DFCB-C50C-414A-A407-DC5563008B98}" destId="{D3481BAA-03ED-4772-9B98-A274D1BB935A}" srcOrd="3" destOrd="0" presId="urn:microsoft.com/office/officeart/2005/8/layout/default"/>
    <dgm:cxn modelId="{7C613867-1FBC-48EA-8645-0B3443BADF21}" type="presParOf" srcId="{6175DFCB-C50C-414A-A407-DC5563008B98}" destId="{5A6E5726-FCEC-42CA-B697-83AA34AA75B0}" srcOrd="4" destOrd="0" presId="urn:microsoft.com/office/officeart/2005/8/layout/default"/>
    <dgm:cxn modelId="{7A45A1B2-F792-43FF-8C3B-B14A3F558273}" type="presParOf" srcId="{6175DFCB-C50C-414A-A407-DC5563008B98}" destId="{8633C2C8-3644-414D-B0DB-064C30AE42FD}" srcOrd="5" destOrd="0" presId="urn:microsoft.com/office/officeart/2005/8/layout/default"/>
    <dgm:cxn modelId="{FFEDA2D3-0655-4154-AB2A-458296704D5B}" type="presParOf" srcId="{6175DFCB-C50C-414A-A407-DC5563008B98}" destId="{B630162C-835C-44DB-907F-850C415D0AC0}" srcOrd="6" destOrd="0" presId="urn:microsoft.com/office/officeart/2005/8/layout/default"/>
    <dgm:cxn modelId="{1FFC7D9A-5142-43C8-AF9B-DD421FC99F0A}" type="presParOf" srcId="{6175DFCB-C50C-414A-A407-DC5563008B98}" destId="{474B6B2D-1DF5-40FE-A0E1-A9E0D4189C62}" srcOrd="7" destOrd="0" presId="urn:microsoft.com/office/officeart/2005/8/layout/default"/>
    <dgm:cxn modelId="{04E86E68-F4A2-4077-AFBB-D8A7CB2C68C6}" type="presParOf" srcId="{6175DFCB-C50C-414A-A407-DC5563008B98}" destId="{3F01E5E7-AFAB-4934-AB6F-0D8A7E87C7B6}"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D00FDD-BB4B-4CE7-8561-5B47B289B3B5}">
      <dsp:nvSpPr>
        <dsp:cNvPr id="0" name=""/>
        <dsp:cNvSpPr/>
      </dsp:nvSpPr>
      <dsp:spPr>
        <a:xfrm>
          <a:off x="0" y="793659"/>
          <a:ext cx="1806773" cy="2168128"/>
        </a:xfrm>
        <a:prstGeom prst="rect">
          <a:avLst/>
        </a:prstGeom>
        <a:solidFill>
          <a:srgbClr val="83A59D">
            <a:hueOff val="0"/>
            <a:satOff val="0"/>
            <a:lumOff val="0"/>
            <a:alphaOff val="0"/>
          </a:srgbClr>
        </a:solidFill>
        <a:ln w="12700" cap="flat" cmpd="sng" algn="ctr">
          <a:solidFill>
            <a:srgbClr val="83A59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8469" tIns="0" rIns="178469" bIns="330200" numCol="1" spcCol="1270" anchor="t" anchorCtr="0">
          <a:noAutofit/>
        </a:bodyPr>
        <a:lstStyle/>
        <a:p>
          <a:pPr marL="0" lvl="0" indent="0" algn="ctr" defTabSz="666750">
            <a:lnSpc>
              <a:spcPct val="90000"/>
            </a:lnSpc>
            <a:spcBef>
              <a:spcPct val="0"/>
            </a:spcBef>
            <a:spcAft>
              <a:spcPct val="35000"/>
            </a:spcAft>
            <a:buNone/>
          </a:pPr>
          <a:r>
            <a:rPr lang="en-GB" sz="1500" kern="1200" dirty="0">
              <a:solidFill>
                <a:srgbClr val="F4F4F4"/>
              </a:solidFill>
              <a:latin typeface="MrEavesModOTBook" panose="020B0503060502020202" pitchFamily="34" charset="0"/>
              <a:ea typeface="+mn-ea"/>
              <a:cs typeface="+mn-cs"/>
            </a:rPr>
            <a:t>Ensure your trustees are eligible and your charity is carrying out its purposes for the public benefit </a:t>
          </a:r>
          <a:endParaRPr lang="en-US" sz="1500" kern="1200" dirty="0">
            <a:solidFill>
              <a:srgbClr val="F4F4F4"/>
            </a:solidFill>
            <a:latin typeface="MrEavesModOTBook" panose="020B0503060502020202" pitchFamily="34" charset="0"/>
            <a:ea typeface="+mn-ea"/>
            <a:cs typeface="+mn-cs"/>
          </a:endParaRPr>
        </a:p>
      </dsp:txBody>
      <dsp:txXfrm>
        <a:off x="0" y="1660911"/>
        <a:ext cx="1806773" cy="1300876"/>
      </dsp:txXfrm>
    </dsp:sp>
    <dsp:sp modelId="{44F34BCA-80A9-4CC9-9CCF-162BE5EF5677}">
      <dsp:nvSpPr>
        <dsp:cNvPr id="0" name=""/>
        <dsp:cNvSpPr/>
      </dsp:nvSpPr>
      <dsp:spPr>
        <a:xfrm>
          <a:off x="0" y="793659"/>
          <a:ext cx="1806773" cy="86725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78469" tIns="165100" rIns="178469" bIns="165100" numCol="1" spcCol="1270" anchor="ctr" anchorCtr="0">
          <a:noAutofit/>
        </a:bodyPr>
        <a:lstStyle/>
        <a:p>
          <a:pPr marL="0" lvl="0" indent="0" algn="ctr" defTabSz="1822450">
            <a:lnSpc>
              <a:spcPct val="90000"/>
            </a:lnSpc>
            <a:spcBef>
              <a:spcPct val="0"/>
            </a:spcBef>
            <a:spcAft>
              <a:spcPct val="35000"/>
            </a:spcAft>
            <a:buNone/>
          </a:pPr>
          <a:r>
            <a:rPr lang="en-US" sz="4100" kern="1200" dirty="0">
              <a:solidFill>
                <a:srgbClr val="F4F4F4"/>
              </a:solidFill>
              <a:latin typeface="MrEavesModOTBook" panose="020B0503060502020202" pitchFamily="34" charset="0"/>
              <a:ea typeface="+mn-ea"/>
              <a:cs typeface="+mn-cs"/>
            </a:rPr>
            <a:t>01</a:t>
          </a:r>
        </a:p>
      </dsp:txBody>
      <dsp:txXfrm>
        <a:off x="0" y="793659"/>
        <a:ext cx="1806773" cy="867251"/>
      </dsp:txXfrm>
    </dsp:sp>
    <dsp:sp modelId="{382164F2-77CF-486C-AD49-5B5F714AD2B6}">
      <dsp:nvSpPr>
        <dsp:cNvPr id="0" name=""/>
        <dsp:cNvSpPr/>
      </dsp:nvSpPr>
      <dsp:spPr>
        <a:xfrm>
          <a:off x="1951315" y="793659"/>
          <a:ext cx="1806773" cy="2168128"/>
        </a:xfrm>
        <a:prstGeom prst="rect">
          <a:avLst/>
        </a:prstGeom>
        <a:solidFill>
          <a:srgbClr val="83A59D">
            <a:hueOff val="0"/>
            <a:satOff val="0"/>
            <a:lumOff val="0"/>
            <a:alphaOff val="0"/>
          </a:srgbClr>
        </a:solidFill>
        <a:ln w="12700" cap="flat" cmpd="sng" algn="ctr">
          <a:solidFill>
            <a:srgbClr val="83A59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8469" tIns="0" rIns="178469" bIns="330200" numCol="1" spcCol="1270" anchor="t" anchorCtr="0">
          <a:noAutofit/>
        </a:bodyPr>
        <a:lstStyle/>
        <a:p>
          <a:pPr marL="0" lvl="0" indent="0" algn="ctr" defTabSz="666750">
            <a:lnSpc>
              <a:spcPct val="90000"/>
            </a:lnSpc>
            <a:spcBef>
              <a:spcPct val="0"/>
            </a:spcBef>
            <a:spcAft>
              <a:spcPct val="35000"/>
            </a:spcAft>
            <a:buNone/>
          </a:pPr>
          <a:r>
            <a:rPr lang="en-GB" sz="1500" kern="1200" dirty="0">
              <a:solidFill>
                <a:srgbClr val="F4F4F4"/>
              </a:solidFill>
              <a:latin typeface="MrEavesModOTBook" panose="020B0503060502020202" pitchFamily="34" charset="0"/>
              <a:ea typeface="+mn-ea"/>
              <a:cs typeface="+mn-cs"/>
            </a:rPr>
            <a:t>Comply with your governing document, and the law.</a:t>
          </a:r>
          <a:endParaRPr lang="en-US" sz="1500" kern="1200" dirty="0">
            <a:solidFill>
              <a:srgbClr val="F4F4F4"/>
            </a:solidFill>
            <a:latin typeface="MrEavesModOTBook" panose="020B0503060502020202" pitchFamily="34" charset="0"/>
            <a:ea typeface="+mn-ea"/>
            <a:cs typeface="+mn-cs"/>
          </a:endParaRPr>
        </a:p>
      </dsp:txBody>
      <dsp:txXfrm>
        <a:off x="1951315" y="1660911"/>
        <a:ext cx="1806773" cy="1300876"/>
      </dsp:txXfrm>
    </dsp:sp>
    <dsp:sp modelId="{F0774BA0-0BF6-4395-9E97-8E731FA1A0F2}">
      <dsp:nvSpPr>
        <dsp:cNvPr id="0" name=""/>
        <dsp:cNvSpPr/>
      </dsp:nvSpPr>
      <dsp:spPr>
        <a:xfrm>
          <a:off x="1951315" y="793659"/>
          <a:ext cx="1806773" cy="86725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78469" tIns="165100" rIns="178469" bIns="165100" numCol="1" spcCol="1270" anchor="ctr" anchorCtr="0">
          <a:noAutofit/>
        </a:bodyPr>
        <a:lstStyle/>
        <a:p>
          <a:pPr marL="0" lvl="0" indent="0" algn="ctr" defTabSz="1822450">
            <a:lnSpc>
              <a:spcPct val="90000"/>
            </a:lnSpc>
            <a:spcBef>
              <a:spcPct val="0"/>
            </a:spcBef>
            <a:spcAft>
              <a:spcPct val="35000"/>
            </a:spcAft>
            <a:buNone/>
          </a:pPr>
          <a:r>
            <a:rPr lang="en-US" sz="4100" kern="1200" dirty="0">
              <a:solidFill>
                <a:srgbClr val="F4F4F4"/>
              </a:solidFill>
              <a:latin typeface="MrEavesModOTBook" panose="020B0503060502020202" pitchFamily="34" charset="0"/>
              <a:ea typeface="+mn-ea"/>
              <a:cs typeface="+mn-cs"/>
            </a:rPr>
            <a:t>02</a:t>
          </a:r>
        </a:p>
      </dsp:txBody>
      <dsp:txXfrm>
        <a:off x="1951315" y="793659"/>
        <a:ext cx="1806773" cy="867251"/>
      </dsp:txXfrm>
    </dsp:sp>
    <dsp:sp modelId="{2CB38F86-0DC2-4FAB-8EAD-7F7650B4F6C0}">
      <dsp:nvSpPr>
        <dsp:cNvPr id="0" name=""/>
        <dsp:cNvSpPr/>
      </dsp:nvSpPr>
      <dsp:spPr>
        <a:xfrm>
          <a:off x="3902630" y="793659"/>
          <a:ext cx="1806773" cy="2168128"/>
        </a:xfrm>
        <a:prstGeom prst="rect">
          <a:avLst/>
        </a:prstGeom>
        <a:solidFill>
          <a:srgbClr val="83A59D">
            <a:hueOff val="0"/>
            <a:satOff val="0"/>
            <a:lumOff val="0"/>
            <a:alphaOff val="0"/>
          </a:srgbClr>
        </a:solidFill>
        <a:ln w="12700" cap="flat" cmpd="sng" algn="ctr">
          <a:solidFill>
            <a:srgbClr val="83A59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8469" tIns="0" rIns="178469" bIns="330200" numCol="1" spcCol="1270" anchor="t" anchorCtr="0">
          <a:noAutofit/>
        </a:bodyPr>
        <a:lstStyle/>
        <a:p>
          <a:pPr marL="0" lvl="0" indent="0" algn="ctr" defTabSz="666750">
            <a:lnSpc>
              <a:spcPct val="90000"/>
            </a:lnSpc>
            <a:spcBef>
              <a:spcPct val="0"/>
            </a:spcBef>
            <a:spcAft>
              <a:spcPct val="35000"/>
            </a:spcAft>
            <a:buNone/>
          </a:pPr>
          <a:r>
            <a:rPr lang="en-GB" sz="1500" kern="1200" dirty="0">
              <a:solidFill>
                <a:srgbClr val="F4F4F4"/>
              </a:solidFill>
              <a:latin typeface="MrEavesModOTBook" panose="020B0503060502020202" pitchFamily="34" charset="0"/>
              <a:ea typeface="+mn-ea"/>
              <a:cs typeface="+mn-cs"/>
            </a:rPr>
            <a:t>Act in your charity’s best interests</a:t>
          </a:r>
          <a:endParaRPr lang="en-US" sz="1500" kern="1200" dirty="0">
            <a:solidFill>
              <a:srgbClr val="F4F4F4"/>
            </a:solidFill>
            <a:latin typeface="MrEavesModOTBook" panose="020B0503060502020202" pitchFamily="34" charset="0"/>
            <a:ea typeface="+mn-ea"/>
            <a:cs typeface="+mn-cs"/>
          </a:endParaRPr>
        </a:p>
      </dsp:txBody>
      <dsp:txXfrm>
        <a:off x="3902630" y="1660911"/>
        <a:ext cx="1806773" cy="1300876"/>
      </dsp:txXfrm>
    </dsp:sp>
    <dsp:sp modelId="{4925DF75-5EB1-4EAA-9571-DB486432FF80}">
      <dsp:nvSpPr>
        <dsp:cNvPr id="0" name=""/>
        <dsp:cNvSpPr/>
      </dsp:nvSpPr>
      <dsp:spPr>
        <a:xfrm>
          <a:off x="3902630" y="793659"/>
          <a:ext cx="1806773" cy="86725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78469" tIns="165100" rIns="178469" bIns="165100" numCol="1" spcCol="1270" anchor="ctr" anchorCtr="0">
          <a:noAutofit/>
        </a:bodyPr>
        <a:lstStyle/>
        <a:p>
          <a:pPr marL="0" lvl="0" indent="0" algn="ctr" defTabSz="1822450">
            <a:lnSpc>
              <a:spcPct val="90000"/>
            </a:lnSpc>
            <a:spcBef>
              <a:spcPct val="0"/>
            </a:spcBef>
            <a:spcAft>
              <a:spcPct val="35000"/>
            </a:spcAft>
            <a:buNone/>
          </a:pPr>
          <a:r>
            <a:rPr lang="en-US" sz="4100" kern="1200" dirty="0">
              <a:solidFill>
                <a:srgbClr val="F4F4F4"/>
              </a:solidFill>
              <a:latin typeface="MrEavesModOTBook" panose="020B0503060502020202" pitchFamily="34" charset="0"/>
              <a:ea typeface="+mn-ea"/>
              <a:cs typeface="+mn-cs"/>
            </a:rPr>
            <a:t>03</a:t>
          </a:r>
        </a:p>
      </dsp:txBody>
      <dsp:txXfrm>
        <a:off x="3902630" y="793659"/>
        <a:ext cx="1806773" cy="867251"/>
      </dsp:txXfrm>
    </dsp:sp>
    <dsp:sp modelId="{1C4B4C83-AB80-4A8E-8F16-F2FADF39C1E2}">
      <dsp:nvSpPr>
        <dsp:cNvPr id="0" name=""/>
        <dsp:cNvSpPr/>
      </dsp:nvSpPr>
      <dsp:spPr>
        <a:xfrm>
          <a:off x="5853945" y="793659"/>
          <a:ext cx="1806773" cy="2168128"/>
        </a:xfrm>
        <a:prstGeom prst="rect">
          <a:avLst/>
        </a:prstGeom>
        <a:solidFill>
          <a:srgbClr val="83A59D">
            <a:hueOff val="0"/>
            <a:satOff val="0"/>
            <a:lumOff val="0"/>
            <a:alphaOff val="0"/>
          </a:srgbClr>
        </a:solidFill>
        <a:ln w="12700" cap="flat" cmpd="sng" algn="ctr">
          <a:solidFill>
            <a:srgbClr val="83A59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8469" tIns="0" rIns="178469" bIns="330200" numCol="1" spcCol="1270" anchor="t" anchorCtr="0">
          <a:noAutofit/>
        </a:bodyPr>
        <a:lstStyle/>
        <a:p>
          <a:pPr marL="0" lvl="0" indent="0" algn="ctr" defTabSz="666750">
            <a:lnSpc>
              <a:spcPct val="90000"/>
            </a:lnSpc>
            <a:spcBef>
              <a:spcPct val="0"/>
            </a:spcBef>
            <a:spcAft>
              <a:spcPct val="35000"/>
            </a:spcAft>
            <a:buNone/>
          </a:pPr>
          <a:r>
            <a:rPr lang="en-GB" sz="1500" kern="1200" dirty="0">
              <a:solidFill>
                <a:srgbClr val="F4F4F4"/>
              </a:solidFill>
              <a:latin typeface="MrEavesModOTBook" panose="020B0503060502020202" pitchFamily="34" charset="0"/>
              <a:ea typeface="+mn-ea"/>
              <a:cs typeface="+mn-cs"/>
            </a:rPr>
            <a:t>Manage your charity’s resources responsibly</a:t>
          </a:r>
          <a:endParaRPr lang="en-US" sz="1500" kern="1200" dirty="0">
            <a:solidFill>
              <a:srgbClr val="F4F4F4"/>
            </a:solidFill>
            <a:latin typeface="MrEavesModOTBook" panose="020B0503060502020202" pitchFamily="34" charset="0"/>
            <a:ea typeface="+mn-ea"/>
            <a:cs typeface="+mn-cs"/>
          </a:endParaRPr>
        </a:p>
      </dsp:txBody>
      <dsp:txXfrm>
        <a:off x="5853945" y="1660911"/>
        <a:ext cx="1806773" cy="1300876"/>
      </dsp:txXfrm>
    </dsp:sp>
    <dsp:sp modelId="{CC09E67F-9C25-4520-B92F-A03169E375E9}">
      <dsp:nvSpPr>
        <dsp:cNvPr id="0" name=""/>
        <dsp:cNvSpPr/>
      </dsp:nvSpPr>
      <dsp:spPr>
        <a:xfrm>
          <a:off x="5853945" y="793659"/>
          <a:ext cx="1806773" cy="86725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78469" tIns="165100" rIns="178469" bIns="165100" numCol="1" spcCol="1270" anchor="ctr" anchorCtr="0">
          <a:noAutofit/>
        </a:bodyPr>
        <a:lstStyle/>
        <a:p>
          <a:pPr marL="0" lvl="0" indent="0" algn="ctr" defTabSz="1822450">
            <a:lnSpc>
              <a:spcPct val="90000"/>
            </a:lnSpc>
            <a:spcBef>
              <a:spcPct val="0"/>
            </a:spcBef>
            <a:spcAft>
              <a:spcPct val="35000"/>
            </a:spcAft>
            <a:buNone/>
          </a:pPr>
          <a:r>
            <a:rPr lang="en-US" sz="4100" kern="1200" dirty="0">
              <a:solidFill>
                <a:srgbClr val="F4F4F4"/>
              </a:solidFill>
              <a:latin typeface="MrEavesModOTBook" panose="020B0503060502020202" pitchFamily="34" charset="0"/>
              <a:ea typeface="+mn-ea"/>
              <a:cs typeface="+mn-cs"/>
            </a:rPr>
            <a:t>04</a:t>
          </a:r>
        </a:p>
      </dsp:txBody>
      <dsp:txXfrm>
        <a:off x="5853945" y="793659"/>
        <a:ext cx="1806773" cy="867251"/>
      </dsp:txXfrm>
    </dsp:sp>
    <dsp:sp modelId="{B3AC0F8E-1A9B-43CF-9544-0F3B1F3B5ECB}">
      <dsp:nvSpPr>
        <dsp:cNvPr id="0" name=""/>
        <dsp:cNvSpPr/>
      </dsp:nvSpPr>
      <dsp:spPr>
        <a:xfrm>
          <a:off x="7805261" y="793659"/>
          <a:ext cx="1806773" cy="2168128"/>
        </a:xfrm>
        <a:prstGeom prst="rect">
          <a:avLst/>
        </a:prstGeom>
        <a:solidFill>
          <a:srgbClr val="83A59D">
            <a:hueOff val="0"/>
            <a:satOff val="0"/>
            <a:lumOff val="0"/>
            <a:alphaOff val="0"/>
          </a:srgbClr>
        </a:solidFill>
        <a:ln w="12700" cap="flat" cmpd="sng" algn="ctr">
          <a:solidFill>
            <a:srgbClr val="83A59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8469" tIns="0" rIns="178469" bIns="330200" numCol="1" spcCol="1270" anchor="t" anchorCtr="0">
          <a:noAutofit/>
        </a:bodyPr>
        <a:lstStyle/>
        <a:p>
          <a:pPr marL="0" lvl="0" indent="0" algn="ctr" defTabSz="666750">
            <a:lnSpc>
              <a:spcPct val="90000"/>
            </a:lnSpc>
            <a:spcBef>
              <a:spcPct val="0"/>
            </a:spcBef>
            <a:spcAft>
              <a:spcPct val="35000"/>
            </a:spcAft>
            <a:buNone/>
          </a:pPr>
          <a:r>
            <a:rPr lang="en-GB" sz="1500" kern="1200" dirty="0">
              <a:solidFill>
                <a:srgbClr val="F4F4F4"/>
              </a:solidFill>
              <a:latin typeface="MrEavesModOTBook" panose="020B0503060502020202" pitchFamily="34" charset="0"/>
              <a:ea typeface="+mn-ea"/>
              <a:cs typeface="+mn-cs"/>
            </a:rPr>
            <a:t>Act with reasonable care and skill</a:t>
          </a:r>
          <a:endParaRPr lang="en-US" sz="1500" kern="1200" dirty="0">
            <a:solidFill>
              <a:srgbClr val="F4F4F4"/>
            </a:solidFill>
            <a:latin typeface="MrEavesModOTBook" panose="020B0503060502020202" pitchFamily="34" charset="0"/>
            <a:ea typeface="+mn-ea"/>
            <a:cs typeface="+mn-cs"/>
          </a:endParaRPr>
        </a:p>
      </dsp:txBody>
      <dsp:txXfrm>
        <a:off x="7805261" y="1660911"/>
        <a:ext cx="1806773" cy="1300876"/>
      </dsp:txXfrm>
    </dsp:sp>
    <dsp:sp modelId="{1FA24B7A-B10F-445C-8AEE-C8030680D987}">
      <dsp:nvSpPr>
        <dsp:cNvPr id="0" name=""/>
        <dsp:cNvSpPr/>
      </dsp:nvSpPr>
      <dsp:spPr>
        <a:xfrm>
          <a:off x="7805261" y="793659"/>
          <a:ext cx="1806773" cy="86725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78469" tIns="165100" rIns="178469" bIns="165100" numCol="1" spcCol="1270" anchor="ctr" anchorCtr="0">
          <a:noAutofit/>
        </a:bodyPr>
        <a:lstStyle/>
        <a:p>
          <a:pPr marL="0" lvl="0" indent="0" algn="ctr" defTabSz="1822450">
            <a:lnSpc>
              <a:spcPct val="90000"/>
            </a:lnSpc>
            <a:spcBef>
              <a:spcPct val="0"/>
            </a:spcBef>
            <a:spcAft>
              <a:spcPct val="35000"/>
            </a:spcAft>
            <a:buNone/>
          </a:pPr>
          <a:r>
            <a:rPr lang="en-US" sz="4100" kern="1200" dirty="0">
              <a:solidFill>
                <a:srgbClr val="F4F4F4"/>
              </a:solidFill>
              <a:latin typeface="MrEavesModOTBook" panose="020B0503060502020202" pitchFamily="34" charset="0"/>
              <a:ea typeface="+mn-ea"/>
              <a:cs typeface="+mn-cs"/>
            </a:rPr>
            <a:t>05</a:t>
          </a:r>
        </a:p>
      </dsp:txBody>
      <dsp:txXfrm>
        <a:off x="7805261" y="793659"/>
        <a:ext cx="1806773" cy="867251"/>
      </dsp:txXfrm>
    </dsp:sp>
    <dsp:sp modelId="{DD6837C8-34B8-4692-A1DC-18ADBE45BCF4}">
      <dsp:nvSpPr>
        <dsp:cNvPr id="0" name=""/>
        <dsp:cNvSpPr/>
      </dsp:nvSpPr>
      <dsp:spPr>
        <a:xfrm>
          <a:off x="9756576" y="793659"/>
          <a:ext cx="1806773" cy="2168128"/>
        </a:xfrm>
        <a:prstGeom prst="rect">
          <a:avLst/>
        </a:prstGeom>
        <a:solidFill>
          <a:srgbClr val="83A59D">
            <a:hueOff val="0"/>
            <a:satOff val="0"/>
            <a:lumOff val="0"/>
            <a:alphaOff val="0"/>
          </a:srgbClr>
        </a:solidFill>
        <a:ln w="12700" cap="flat" cmpd="sng" algn="ctr">
          <a:solidFill>
            <a:srgbClr val="83A59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8469" tIns="0" rIns="178469" bIns="330200" numCol="1" spcCol="1270" anchor="t" anchorCtr="0">
          <a:noAutofit/>
        </a:bodyPr>
        <a:lstStyle/>
        <a:p>
          <a:pPr marL="0" lvl="0" indent="0" algn="ctr" defTabSz="666750">
            <a:lnSpc>
              <a:spcPct val="90000"/>
            </a:lnSpc>
            <a:spcBef>
              <a:spcPct val="0"/>
            </a:spcBef>
            <a:spcAft>
              <a:spcPct val="35000"/>
            </a:spcAft>
            <a:buNone/>
          </a:pPr>
          <a:r>
            <a:rPr lang="en-GB" sz="1500" kern="1200" dirty="0">
              <a:solidFill>
                <a:srgbClr val="F4F4F4"/>
              </a:solidFill>
              <a:latin typeface="MrEavesModOTBook" panose="020B0503060502020202" pitchFamily="34" charset="0"/>
              <a:ea typeface="+mn-ea"/>
              <a:cs typeface="+mn-cs"/>
            </a:rPr>
            <a:t>Ensure your charity is accountable</a:t>
          </a:r>
          <a:endParaRPr lang="en-US" sz="1500" kern="1200" dirty="0">
            <a:solidFill>
              <a:srgbClr val="F4F4F4"/>
            </a:solidFill>
            <a:latin typeface="MrEavesModOTBook" panose="020B0503060502020202" pitchFamily="34" charset="0"/>
            <a:ea typeface="+mn-ea"/>
            <a:cs typeface="+mn-cs"/>
          </a:endParaRPr>
        </a:p>
      </dsp:txBody>
      <dsp:txXfrm>
        <a:off x="9756576" y="1660911"/>
        <a:ext cx="1806773" cy="1300876"/>
      </dsp:txXfrm>
    </dsp:sp>
    <dsp:sp modelId="{782ED4AA-CFA7-4562-902F-B63027803978}">
      <dsp:nvSpPr>
        <dsp:cNvPr id="0" name=""/>
        <dsp:cNvSpPr/>
      </dsp:nvSpPr>
      <dsp:spPr>
        <a:xfrm>
          <a:off x="9756576" y="793659"/>
          <a:ext cx="1806773" cy="86725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78469" tIns="165100" rIns="178469" bIns="165100" numCol="1" spcCol="1270" anchor="ctr" anchorCtr="0">
          <a:noAutofit/>
        </a:bodyPr>
        <a:lstStyle/>
        <a:p>
          <a:pPr marL="0" lvl="0" indent="0" algn="ctr" defTabSz="1822450">
            <a:lnSpc>
              <a:spcPct val="90000"/>
            </a:lnSpc>
            <a:spcBef>
              <a:spcPct val="0"/>
            </a:spcBef>
            <a:spcAft>
              <a:spcPct val="35000"/>
            </a:spcAft>
            <a:buNone/>
          </a:pPr>
          <a:r>
            <a:rPr lang="en-US" sz="4100" kern="1200" dirty="0">
              <a:solidFill>
                <a:srgbClr val="F4F4F4"/>
              </a:solidFill>
              <a:latin typeface="MrEavesModOTBook" panose="020B0503060502020202" pitchFamily="34" charset="0"/>
              <a:ea typeface="+mn-ea"/>
              <a:cs typeface="+mn-cs"/>
            </a:rPr>
            <a:t>06</a:t>
          </a:r>
        </a:p>
      </dsp:txBody>
      <dsp:txXfrm>
        <a:off x="9756576" y="793659"/>
        <a:ext cx="1806773" cy="8672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1DE0D0-FDA6-4AD0-BD35-0F3B95679C7D}">
      <dsp:nvSpPr>
        <dsp:cNvPr id="0" name=""/>
        <dsp:cNvSpPr/>
      </dsp:nvSpPr>
      <dsp:spPr>
        <a:xfrm>
          <a:off x="1396645" y="2909578"/>
          <a:ext cx="3089718" cy="1853830"/>
        </a:xfrm>
        <a:prstGeom prst="rect">
          <a:avLst/>
        </a:prstGeom>
        <a:solidFill>
          <a:srgbClr val="5F787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endParaRPr lang="en-GB" sz="3200" kern="1200" dirty="0">
            <a:latin typeface="MrEavesModOTBook" panose="020B0503060502020202" pitchFamily="34" charset="0"/>
          </a:endParaRPr>
        </a:p>
        <a:p>
          <a:pPr marL="0" lvl="0" indent="0" algn="ctr" defTabSz="1422400">
            <a:lnSpc>
              <a:spcPct val="90000"/>
            </a:lnSpc>
            <a:spcBef>
              <a:spcPct val="0"/>
            </a:spcBef>
            <a:spcAft>
              <a:spcPct val="35000"/>
            </a:spcAft>
            <a:buNone/>
          </a:pPr>
          <a:r>
            <a:rPr lang="en-GB" sz="3200" kern="1200" dirty="0">
              <a:latin typeface="MrEavesModOTBook" panose="020B0503060502020202" pitchFamily="34" charset="0"/>
            </a:rPr>
            <a:t>Registrar</a:t>
          </a:r>
        </a:p>
      </dsp:txBody>
      <dsp:txXfrm>
        <a:off x="1396645" y="2909578"/>
        <a:ext cx="3089718" cy="1853830"/>
      </dsp:txXfrm>
    </dsp:sp>
    <dsp:sp modelId="{E16CB36B-97AA-43BB-8AF0-4A172B972536}">
      <dsp:nvSpPr>
        <dsp:cNvPr id="0" name=""/>
        <dsp:cNvSpPr/>
      </dsp:nvSpPr>
      <dsp:spPr>
        <a:xfrm>
          <a:off x="0" y="662790"/>
          <a:ext cx="3089718" cy="1853830"/>
        </a:xfrm>
        <a:prstGeom prst="rect">
          <a:avLst/>
        </a:prstGeom>
        <a:solidFill>
          <a:srgbClr val="5F787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endParaRPr lang="en-GB" sz="3200" kern="1200" dirty="0">
            <a:latin typeface="MrEavesModOTBook" panose="020B0503060502020202" pitchFamily="34" charset="0"/>
          </a:endParaRPr>
        </a:p>
        <a:p>
          <a:pPr marL="0" lvl="0" indent="0" algn="ctr" defTabSz="1422400">
            <a:lnSpc>
              <a:spcPct val="90000"/>
            </a:lnSpc>
            <a:spcBef>
              <a:spcPct val="0"/>
            </a:spcBef>
            <a:spcAft>
              <a:spcPct val="35000"/>
            </a:spcAft>
            <a:buNone/>
          </a:pPr>
          <a:r>
            <a:rPr lang="en-GB" sz="3200" kern="1200" dirty="0">
              <a:latin typeface="MrEavesModOTBook" panose="020B0503060502020202" pitchFamily="34" charset="0"/>
            </a:rPr>
            <a:t>Regulator</a:t>
          </a:r>
        </a:p>
      </dsp:txBody>
      <dsp:txXfrm>
        <a:off x="0" y="662790"/>
        <a:ext cx="3089718" cy="1853830"/>
      </dsp:txXfrm>
    </dsp:sp>
    <dsp:sp modelId="{5A6E5726-FCEC-42CA-B697-83AA34AA75B0}">
      <dsp:nvSpPr>
        <dsp:cNvPr id="0" name=""/>
        <dsp:cNvSpPr/>
      </dsp:nvSpPr>
      <dsp:spPr>
        <a:xfrm>
          <a:off x="6797379" y="701016"/>
          <a:ext cx="3089718" cy="1853830"/>
        </a:xfrm>
        <a:prstGeom prst="rect">
          <a:avLst/>
        </a:prstGeom>
        <a:solidFill>
          <a:srgbClr val="5F787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endParaRPr lang="en-GB" sz="3200" kern="1200" dirty="0">
            <a:latin typeface="MrEavesModOTBook" panose="020B0503060502020202" pitchFamily="34" charset="0"/>
          </a:endParaRPr>
        </a:p>
        <a:p>
          <a:pPr marL="0" lvl="0" indent="0" algn="ctr" defTabSz="1422400">
            <a:lnSpc>
              <a:spcPct val="90000"/>
            </a:lnSpc>
            <a:spcBef>
              <a:spcPct val="0"/>
            </a:spcBef>
            <a:spcAft>
              <a:spcPct val="35000"/>
            </a:spcAft>
            <a:buNone/>
          </a:pPr>
          <a:r>
            <a:rPr lang="en-GB" sz="3200" kern="1200" dirty="0">
              <a:latin typeface="MrEavesModOTBook" panose="020B0503060502020202" pitchFamily="34" charset="0"/>
            </a:rPr>
            <a:t>Guidance</a:t>
          </a:r>
        </a:p>
      </dsp:txBody>
      <dsp:txXfrm>
        <a:off x="6797379" y="701016"/>
        <a:ext cx="3089718" cy="1853830"/>
      </dsp:txXfrm>
    </dsp:sp>
    <dsp:sp modelId="{B630162C-835C-44DB-907F-850C415D0AC0}">
      <dsp:nvSpPr>
        <dsp:cNvPr id="0" name=""/>
        <dsp:cNvSpPr/>
      </dsp:nvSpPr>
      <dsp:spPr>
        <a:xfrm>
          <a:off x="3398689" y="662784"/>
          <a:ext cx="3089718" cy="1853830"/>
        </a:xfrm>
        <a:prstGeom prst="rect">
          <a:avLst/>
        </a:prstGeom>
        <a:solidFill>
          <a:srgbClr val="5F787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endParaRPr lang="en-GB" sz="3200" kern="1200" dirty="0">
            <a:latin typeface="MrEavesModOTBook" panose="020B0503060502020202" pitchFamily="34" charset="0"/>
          </a:endParaRPr>
        </a:p>
        <a:p>
          <a:pPr marL="0" lvl="0" indent="0" algn="ctr" defTabSz="1422400">
            <a:lnSpc>
              <a:spcPct val="100000"/>
            </a:lnSpc>
            <a:spcBef>
              <a:spcPct val="0"/>
            </a:spcBef>
            <a:spcAft>
              <a:spcPts val="0"/>
            </a:spcAft>
            <a:buNone/>
          </a:pPr>
          <a:r>
            <a:rPr lang="en-GB" sz="3200" kern="1200" dirty="0">
              <a:latin typeface="MrEavesModOTBook" panose="020B0503060502020202" pitchFamily="34" charset="0"/>
            </a:rPr>
            <a:t>Sanctions –</a:t>
          </a:r>
        </a:p>
        <a:p>
          <a:pPr marL="0" lvl="0" indent="0" algn="ctr" defTabSz="1422400">
            <a:lnSpc>
              <a:spcPct val="100000"/>
            </a:lnSpc>
            <a:spcBef>
              <a:spcPct val="0"/>
            </a:spcBef>
            <a:spcAft>
              <a:spcPts val="0"/>
            </a:spcAft>
            <a:buNone/>
          </a:pPr>
          <a:r>
            <a:rPr lang="en-GB" sz="2000" kern="1200" dirty="0">
              <a:latin typeface="MrEavesModOTBook" panose="020B0503060502020202" pitchFamily="34" charset="0"/>
            </a:rPr>
            <a:t>Enforcement &amp; Intervention</a:t>
          </a:r>
        </a:p>
      </dsp:txBody>
      <dsp:txXfrm>
        <a:off x="3398689" y="662784"/>
        <a:ext cx="3089718" cy="1853830"/>
      </dsp:txXfrm>
    </dsp:sp>
    <dsp:sp modelId="{3F01E5E7-AFAB-4934-AB6F-0D8A7E87C7B6}">
      <dsp:nvSpPr>
        <dsp:cNvPr id="0" name=""/>
        <dsp:cNvSpPr/>
      </dsp:nvSpPr>
      <dsp:spPr>
        <a:xfrm>
          <a:off x="5400734" y="2922085"/>
          <a:ext cx="3089718" cy="1853830"/>
        </a:xfrm>
        <a:prstGeom prst="rect">
          <a:avLst/>
        </a:prstGeom>
        <a:solidFill>
          <a:srgbClr val="5F787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endParaRPr lang="en-GB" sz="3200" kern="1200" dirty="0">
            <a:latin typeface="MrEavesModOTBook" panose="020B0503060502020202" pitchFamily="34" charset="0"/>
          </a:endParaRPr>
        </a:p>
        <a:p>
          <a:pPr marL="0" lvl="0" indent="0" algn="ctr" defTabSz="1422400">
            <a:lnSpc>
              <a:spcPct val="90000"/>
            </a:lnSpc>
            <a:spcBef>
              <a:spcPct val="0"/>
            </a:spcBef>
            <a:spcAft>
              <a:spcPct val="35000"/>
            </a:spcAft>
            <a:buNone/>
          </a:pPr>
          <a:endParaRPr lang="en-GB" sz="1200" kern="1200" dirty="0">
            <a:latin typeface="MrEavesModOTBook" panose="020B0503060502020202" pitchFamily="34" charset="0"/>
          </a:endParaRPr>
        </a:p>
        <a:p>
          <a:pPr marL="0" lvl="0" indent="0" algn="ctr" defTabSz="1422400">
            <a:lnSpc>
              <a:spcPct val="90000"/>
            </a:lnSpc>
            <a:spcBef>
              <a:spcPct val="0"/>
            </a:spcBef>
            <a:spcAft>
              <a:spcPct val="35000"/>
            </a:spcAft>
            <a:buNone/>
          </a:pPr>
          <a:r>
            <a:rPr lang="en-GB" sz="2800" kern="1200" dirty="0">
              <a:latin typeface="MrEavesModOTBook" panose="020B0503060502020202" pitchFamily="34" charset="0"/>
            </a:rPr>
            <a:t>Serious incident reporting</a:t>
          </a:r>
        </a:p>
      </dsp:txBody>
      <dsp:txXfrm>
        <a:off x="5400734" y="2922085"/>
        <a:ext cx="3089718" cy="1853830"/>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413798-FB08-4420-BA73-AF398C61959E}" type="datetimeFigureOut">
              <a:rPr lang="en-GB" smtClean="0"/>
              <a:t>22/09/2025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D997F0-5D56-43AA-A7EE-0B7DBE8FAB89}" type="slidenum">
              <a:rPr lang="en-GB" smtClean="0"/>
              <a:t>‹#›</a:t>
            </a:fld>
            <a:endParaRPr lang="en-GB"/>
          </a:p>
        </p:txBody>
      </p:sp>
    </p:spTree>
    <p:extLst>
      <p:ext uri="{BB962C8B-B14F-4D97-AF65-F5344CB8AC3E}">
        <p14:creationId xmlns:p14="http://schemas.microsoft.com/office/powerpoint/2010/main" val="1312304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D997F0-5D56-43AA-A7EE-0B7DBE8FAB89}" type="slidenum">
              <a:rPr lang="en-GB" smtClean="0"/>
              <a:t>4</a:t>
            </a:fld>
            <a:endParaRPr lang="en-GB"/>
          </a:p>
        </p:txBody>
      </p:sp>
    </p:spTree>
    <p:extLst>
      <p:ext uri="{BB962C8B-B14F-4D97-AF65-F5344CB8AC3E}">
        <p14:creationId xmlns:p14="http://schemas.microsoft.com/office/powerpoint/2010/main" val="798706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D997F0-5D56-43AA-A7EE-0B7DBE8FAB89}" type="slidenum">
              <a:rPr lang="en-GB" smtClean="0"/>
              <a:t>14</a:t>
            </a:fld>
            <a:endParaRPr lang="en-GB"/>
          </a:p>
        </p:txBody>
      </p:sp>
    </p:spTree>
    <p:extLst>
      <p:ext uri="{BB962C8B-B14F-4D97-AF65-F5344CB8AC3E}">
        <p14:creationId xmlns:p14="http://schemas.microsoft.com/office/powerpoint/2010/main" val="4277382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D997F0-5D56-43AA-A7EE-0B7DBE8FAB89}" type="slidenum">
              <a:rPr lang="en-GB" smtClean="0"/>
              <a:t>17</a:t>
            </a:fld>
            <a:endParaRPr lang="en-GB"/>
          </a:p>
        </p:txBody>
      </p:sp>
    </p:spTree>
    <p:extLst>
      <p:ext uri="{BB962C8B-B14F-4D97-AF65-F5344CB8AC3E}">
        <p14:creationId xmlns:p14="http://schemas.microsoft.com/office/powerpoint/2010/main" val="2381312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D997F0-5D56-43AA-A7EE-0B7DBE8FAB89}" type="slidenum">
              <a:rPr lang="en-GB" smtClean="0"/>
              <a:t>19</a:t>
            </a:fld>
            <a:endParaRPr lang="en-GB"/>
          </a:p>
        </p:txBody>
      </p:sp>
    </p:spTree>
    <p:extLst>
      <p:ext uri="{BB962C8B-B14F-4D97-AF65-F5344CB8AC3E}">
        <p14:creationId xmlns:p14="http://schemas.microsoft.com/office/powerpoint/2010/main" val="1273071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D997F0-5D56-43AA-A7EE-0B7DBE8FAB89}" type="slidenum">
              <a:rPr lang="en-GB" smtClean="0"/>
              <a:t>20</a:t>
            </a:fld>
            <a:endParaRPr lang="en-GB"/>
          </a:p>
        </p:txBody>
      </p:sp>
    </p:spTree>
    <p:extLst>
      <p:ext uri="{BB962C8B-B14F-4D97-AF65-F5344CB8AC3E}">
        <p14:creationId xmlns:p14="http://schemas.microsoft.com/office/powerpoint/2010/main" val="1154605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D997F0-5D56-43AA-A7EE-0B7DBE8FAB89}" type="slidenum">
              <a:rPr lang="en-GB" smtClean="0"/>
              <a:t>5</a:t>
            </a:fld>
            <a:endParaRPr lang="en-GB"/>
          </a:p>
        </p:txBody>
      </p:sp>
    </p:spTree>
    <p:extLst>
      <p:ext uri="{BB962C8B-B14F-4D97-AF65-F5344CB8AC3E}">
        <p14:creationId xmlns:p14="http://schemas.microsoft.com/office/powerpoint/2010/main" val="66371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D997F0-5D56-43AA-A7EE-0B7DBE8FAB89}" type="slidenum">
              <a:rPr lang="en-GB" smtClean="0"/>
              <a:t>6</a:t>
            </a:fld>
            <a:endParaRPr lang="en-GB"/>
          </a:p>
        </p:txBody>
      </p:sp>
    </p:spTree>
    <p:extLst>
      <p:ext uri="{BB962C8B-B14F-4D97-AF65-F5344CB8AC3E}">
        <p14:creationId xmlns:p14="http://schemas.microsoft.com/office/powerpoint/2010/main" val="3744157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D997F0-5D56-43AA-A7EE-0B7DBE8FAB89}" type="slidenum">
              <a:rPr lang="en-GB" smtClean="0"/>
              <a:t>7</a:t>
            </a:fld>
            <a:endParaRPr lang="en-GB"/>
          </a:p>
        </p:txBody>
      </p:sp>
    </p:spTree>
    <p:extLst>
      <p:ext uri="{BB962C8B-B14F-4D97-AF65-F5344CB8AC3E}">
        <p14:creationId xmlns:p14="http://schemas.microsoft.com/office/powerpoint/2010/main" val="2722886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D997F0-5D56-43AA-A7EE-0B7DBE8FAB89}" type="slidenum">
              <a:rPr lang="en-GB" smtClean="0"/>
              <a:t>8</a:t>
            </a:fld>
            <a:endParaRPr lang="en-GB"/>
          </a:p>
        </p:txBody>
      </p:sp>
    </p:spTree>
    <p:extLst>
      <p:ext uri="{BB962C8B-B14F-4D97-AF65-F5344CB8AC3E}">
        <p14:creationId xmlns:p14="http://schemas.microsoft.com/office/powerpoint/2010/main" val="1533243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D997F0-5D56-43AA-A7EE-0B7DBE8FAB89}" type="slidenum">
              <a:rPr lang="en-GB" smtClean="0"/>
              <a:t>9</a:t>
            </a:fld>
            <a:endParaRPr lang="en-GB"/>
          </a:p>
        </p:txBody>
      </p:sp>
    </p:spTree>
    <p:extLst>
      <p:ext uri="{BB962C8B-B14F-4D97-AF65-F5344CB8AC3E}">
        <p14:creationId xmlns:p14="http://schemas.microsoft.com/office/powerpoint/2010/main" val="732451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D997F0-5D56-43AA-A7EE-0B7DBE8FAB89}" type="slidenum">
              <a:rPr lang="en-GB" smtClean="0"/>
              <a:t>11</a:t>
            </a:fld>
            <a:endParaRPr lang="en-GB"/>
          </a:p>
        </p:txBody>
      </p:sp>
    </p:spTree>
    <p:extLst>
      <p:ext uri="{BB962C8B-B14F-4D97-AF65-F5344CB8AC3E}">
        <p14:creationId xmlns:p14="http://schemas.microsoft.com/office/powerpoint/2010/main" val="1174949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2AD997F0-5D56-43AA-A7EE-0B7DBE8FAB89}" type="slidenum">
              <a:rPr lang="en-GB" smtClean="0"/>
              <a:t>12</a:t>
            </a:fld>
            <a:endParaRPr lang="en-GB"/>
          </a:p>
        </p:txBody>
      </p:sp>
    </p:spTree>
    <p:extLst>
      <p:ext uri="{BB962C8B-B14F-4D97-AF65-F5344CB8AC3E}">
        <p14:creationId xmlns:p14="http://schemas.microsoft.com/office/powerpoint/2010/main" val="3441164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D997F0-5D56-43AA-A7EE-0B7DBE8FAB89}" type="slidenum">
              <a:rPr lang="en-GB" smtClean="0"/>
              <a:t>13</a:t>
            </a:fld>
            <a:endParaRPr lang="en-GB"/>
          </a:p>
        </p:txBody>
      </p:sp>
    </p:spTree>
    <p:extLst>
      <p:ext uri="{BB962C8B-B14F-4D97-AF65-F5344CB8AC3E}">
        <p14:creationId xmlns:p14="http://schemas.microsoft.com/office/powerpoint/2010/main" val="29175222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pic>
        <p:nvPicPr>
          <p:cNvPr id="7" name="Picture 6" descr="A close-up of a person's face&#10;&#10;Description automatically generated">
            <a:extLst>
              <a:ext uri="{FF2B5EF4-FFF2-40B4-BE49-F238E27FC236}">
                <a16:creationId xmlns:a16="http://schemas.microsoft.com/office/drawing/2014/main" id="{D5A256A6-D896-9276-CFCD-FF0BE5089AD0}"/>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51314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6AA6F5-CB52-CB4F-86C3-AF8BB9770477}" type="datetimeFigureOut">
              <a:rPr lang="en-US" smtClean="0"/>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9D8E6C-1865-C14E-97A3-C55FF413DDEB}" type="slidenum">
              <a:rPr lang="en-US" smtClean="0"/>
              <a:t>‹#›</a:t>
            </a:fld>
            <a:endParaRPr lang="en-US"/>
          </a:p>
        </p:txBody>
      </p:sp>
    </p:spTree>
    <p:extLst>
      <p:ext uri="{BB962C8B-B14F-4D97-AF65-F5344CB8AC3E}">
        <p14:creationId xmlns:p14="http://schemas.microsoft.com/office/powerpoint/2010/main" val="1839983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6AA6F5-CB52-CB4F-86C3-AF8BB9770477}" type="datetimeFigureOut">
              <a:rPr lang="en-US" smtClean="0"/>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9D8E6C-1865-C14E-97A3-C55FF413DDEB}" type="slidenum">
              <a:rPr lang="en-US" smtClean="0"/>
              <a:t>‹#›</a:t>
            </a:fld>
            <a:endParaRPr lang="en-US"/>
          </a:p>
        </p:txBody>
      </p:sp>
    </p:spTree>
    <p:extLst>
      <p:ext uri="{BB962C8B-B14F-4D97-AF65-F5344CB8AC3E}">
        <p14:creationId xmlns:p14="http://schemas.microsoft.com/office/powerpoint/2010/main" val="3755587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1" name="Picture 10" descr="A white background with black dots&#10;&#10;Description automatically generated">
            <a:extLst>
              <a:ext uri="{FF2B5EF4-FFF2-40B4-BE49-F238E27FC236}">
                <a16:creationId xmlns:a16="http://schemas.microsoft.com/office/drawing/2014/main" id="{7957ECDD-84DF-D974-D33E-9FB60324D68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itle 1">
            <a:extLst>
              <a:ext uri="{FF2B5EF4-FFF2-40B4-BE49-F238E27FC236}">
                <a16:creationId xmlns:a16="http://schemas.microsoft.com/office/drawing/2014/main" id="{6FB68CCD-BC4F-A8CC-2CD2-AEB5657E6236}"/>
              </a:ext>
            </a:extLst>
          </p:cNvPr>
          <p:cNvSpPr>
            <a:spLocks noGrp="1"/>
          </p:cNvSpPr>
          <p:nvPr>
            <p:ph type="title"/>
          </p:nvPr>
        </p:nvSpPr>
        <p:spPr>
          <a:xfrm>
            <a:off x="838201" y="365129"/>
            <a:ext cx="10515600" cy="1325563"/>
          </a:xfrm>
        </p:spPr>
        <p:txBody>
          <a:bodyPr/>
          <a:lstStyle>
            <a:lvl1pPr>
              <a:defRPr b="1">
                <a:solidFill>
                  <a:srgbClr val="013938"/>
                </a:solidFill>
                <a:latin typeface="MrEavesModOT" panose="020B0603060502020202" pitchFamily="34" charset="77"/>
              </a:defRPr>
            </a:lvl1pPr>
          </a:lstStyle>
          <a:p>
            <a:r>
              <a:rPr lang="en-US"/>
              <a:t>Click to edit Master title style</a:t>
            </a:r>
            <a:endParaRPr lang="en-US" dirty="0"/>
          </a:p>
        </p:txBody>
      </p:sp>
      <p:sp>
        <p:nvSpPr>
          <p:cNvPr id="13" name="Content Placeholder 2">
            <a:extLst>
              <a:ext uri="{FF2B5EF4-FFF2-40B4-BE49-F238E27FC236}">
                <a16:creationId xmlns:a16="http://schemas.microsoft.com/office/drawing/2014/main" id="{06FA98E7-CD17-55C3-D3C4-F1220571FFEF}"/>
              </a:ext>
            </a:extLst>
          </p:cNvPr>
          <p:cNvSpPr>
            <a:spLocks noGrp="1"/>
          </p:cNvSpPr>
          <p:nvPr>
            <p:ph idx="1"/>
          </p:nvPr>
        </p:nvSpPr>
        <p:spPr>
          <a:xfrm>
            <a:off x="838201" y="1825625"/>
            <a:ext cx="10515600" cy="4351338"/>
          </a:xfrm>
        </p:spPr>
        <p:txBody>
          <a:bodyPr/>
          <a:lstStyle>
            <a:lvl1pPr>
              <a:defRPr>
                <a:solidFill>
                  <a:srgbClr val="013938"/>
                </a:solidFill>
                <a:latin typeface="MrEavesModOT" panose="020B0603060502020202" pitchFamily="34" charset="77"/>
              </a:defRPr>
            </a:lvl1pPr>
            <a:lvl2pPr>
              <a:defRPr>
                <a:solidFill>
                  <a:srgbClr val="013938"/>
                </a:solidFill>
                <a:latin typeface="MrEavesModOT" panose="020B0603060502020202" pitchFamily="34" charset="77"/>
              </a:defRPr>
            </a:lvl2pPr>
            <a:lvl3pPr>
              <a:defRPr>
                <a:solidFill>
                  <a:srgbClr val="013938"/>
                </a:solidFill>
                <a:latin typeface="MrEavesModOT" panose="020B0603060502020202" pitchFamily="34" charset="77"/>
              </a:defRPr>
            </a:lvl3pPr>
            <a:lvl4pPr>
              <a:defRPr>
                <a:solidFill>
                  <a:srgbClr val="013938"/>
                </a:solidFill>
                <a:latin typeface="MrEavesModOT" panose="020B0603060502020202" pitchFamily="34" charset="77"/>
              </a:defRPr>
            </a:lvl4pPr>
            <a:lvl5pPr>
              <a:defRPr>
                <a:solidFill>
                  <a:srgbClr val="013938"/>
                </a:solidFill>
                <a:latin typeface="MrEavesModOT" panose="020B0603060502020202"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545223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5" name="Picture 4" descr="A green and black background&#10;&#10;Description automatically generated with medium confidence">
            <a:extLst>
              <a:ext uri="{FF2B5EF4-FFF2-40B4-BE49-F238E27FC236}">
                <a16:creationId xmlns:a16="http://schemas.microsoft.com/office/drawing/2014/main" id="{17FEA92B-A8B9-ABCD-E331-82DF07117AE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F42D6EC-01A1-1F4E-503A-DCDE16DC4F7F}"/>
              </a:ext>
            </a:extLst>
          </p:cNvPr>
          <p:cNvSpPr>
            <a:spLocks noGrp="1"/>
          </p:cNvSpPr>
          <p:nvPr>
            <p:ph type="title"/>
          </p:nvPr>
        </p:nvSpPr>
        <p:spPr>
          <a:xfrm>
            <a:off x="2005743" y="1512030"/>
            <a:ext cx="10515600" cy="2852737"/>
          </a:xfrm>
        </p:spPr>
        <p:txBody>
          <a:bodyPr anchor="b"/>
          <a:lstStyle>
            <a:lvl1pPr>
              <a:defRPr sz="6000" b="1">
                <a:solidFill>
                  <a:schemeClr val="bg1"/>
                </a:solidFill>
                <a:latin typeface="MrEavesModOT" panose="020B0603060502020202" pitchFamily="34" charset="77"/>
              </a:defRPr>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710A5612-DD0B-7A30-8CB0-3A5C28C7E082}"/>
              </a:ext>
            </a:extLst>
          </p:cNvPr>
          <p:cNvSpPr>
            <a:spLocks noGrp="1"/>
          </p:cNvSpPr>
          <p:nvPr>
            <p:ph type="body" idx="1"/>
          </p:nvPr>
        </p:nvSpPr>
        <p:spPr>
          <a:xfrm>
            <a:off x="2055168" y="4595876"/>
            <a:ext cx="10515600" cy="1500187"/>
          </a:xfrm>
        </p:spPr>
        <p:txBody>
          <a:bodyPr/>
          <a:lstStyle>
            <a:lvl1pPr marL="0" indent="0">
              <a:buNone/>
              <a:defRPr sz="2400">
                <a:solidFill>
                  <a:schemeClr val="bg1"/>
                </a:solidFill>
                <a:latin typeface="MrEavesModOT" panose="020B0603060502020202" pitchFamily="34"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17089260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5" name="Picture 4" descr="A white background with green text&#10;&#10;Description automatically generated">
            <a:extLst>
              <a:ext uri="{FF2B5EF4-FFF2-40B4-BE49-F238E27FC236}">
                <a16:creationId xmlns:a16="http://schemas.microsoft.com/office/drawing/2014/main" id="{796378BD-2E00-1545-CCD6-C3154EC8671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AB08ECC-0DAC-38F6-6F92-C0DE39507650}"/>
              </a:ext>
            </a:extLst>
          </p:cNvPr>
          <p:cNvSpPr>
            <a:spLocks noGrp="1"/>
          </p:cNvSpPr>
          <p:nvPr>
            <p:ph type="title"/>
          </p:nvPr>
        </p:nvSpPr>
        <p:spPr/>
        <p:txBody>
          <a:bodyPr/>
          <a:lstStyle>
            <a:lvl1pPr>
              <a:defRPr b="1">
                <a:solidFill>
                  <a:srgbClr val="013938"/>
                </a:solidFill>
                <a:latin typeface="MrEavesModOT" panose="020B0603060502020202" pitchFamily="34" charset="77"/>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B1324F7B-9AE8-0BAA-F281-FAA2CA3AB8B2}"/>
              </a:ext>
            </a:extLst>
          </p:cNvPr>
          <p:cNvSpPr>
            <a:spLocks noGrp="1"/>
          </p:cNvSpPr>
          <p:nvPr>
            <p:ph idx="1"/>
          </p:nvPr>
        </p:nvSpPr>
        <p:spPr/>
        <p:txBody>
          <a:bodyPr/>
          <a:lstStyle>
            <a:lvl1pPr>
              <a:defRPr>
                <a:solidFill>
                  <a:srgbClr val="013938"/>
                </a:solidFill>
                <a:latin typeface="MrEavesModOT" panose="020B0603060502020202" pitchFamily="34" charset="77"/>
              </a:defRPr>
            </a:lvl1pPr>
            <a:lvl2pPr>
              <a:defRPr>
                <a:solidFill>
                  <a:srgbClr val="013938"/>
                </a:solidFill>
                <a:latin typeface="MrEavesModOT" panose="020B0603060502020202" pitchFamily="34" charset="77"/>
              </a:defRPr>
            </a:lvl2pPr>
            <a:lvl3pPr>
              <a:defRPr>
                <a:solidFill>
                  <a:srgbClr val="013938"/>
                </a:solidFill>
                <a:latin typeface="MrEavesModOT" panose="020B0603060502020202" pitchFamily="34" charset="77"/>
              </a:defRPr>
            </a:lvl3pPr>
            <a:lvl4pPr>
              <a:defRPr>
                <a:solidFill>
                  <a:srgbClr val="013938"/>
                </a:solidFill>
                <a:latin typeface="MrEavesModOT" panose="020B0603060502020202" pitchFamily="34" charset="77"/>
              </a:defRPr>
            </a:lvl4pPr>
            <a:lvl5pPr>
              <a:defRPr>
                <a:solidFill>
                  <a:srgbClr val="013938"/>
                </a:solidFill>
                <a:latin typeface="MrEavesModOT" panose="020B0603060502020202"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785707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pic>
        <p:nvPicPr>
          <p:cNvPr id="7" name="Picture 6" descr="A white background with black dots&#10;&#10;Description automatically generated">
            <a:extLst>
              <a:ext uri="{FF2B5EF4-FFF2-40B4-BE49-F238E27FC236}">
                <a16:creationId xmlns:a16="http://schemas.microsoft.com/office/drawing/2014/main" id="{222BAC38-6A87-26E3-3D1C-CECB3D3BCA3D}"/>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670559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9/22/2025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pic>
        <p:nvPicPr>
          <p:cNvPr id="7" name="Picture 6" descr="A close-up of a person's face&#10;&#10;Description automatically generated">
            <a:extLst>
              <a:ext uri="{FF2B5EF4-FFF2-40B4-BE49-F238E27FC236}">
                <a16:creationId xmlns:a16="http://schemas.microsoft.com/office/drawing/2014/main" id="{835699E4-82AB-74BD-675E-E88986099C6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36395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6AA6F5-CB52-CB4F-86C3-AF8BB9770477}" type="datetimeFigureOut">
              <a:rPr lang="en-US" smtClean="0"/>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9D8E6C-1865-C14E-97A3-C55FF413DDEB}" type="slidenum">
              <a:rPr lang="en-US" smtClean="0"/>
              <a:t>‹#›</a:t>
            </a:fld>
            <a:endParaRPr lang="en-US"/>
          </a:p>
        </p:txBody>
      </p:sp>
    </p:spTree>
    <p:extLst>
      <p:ext uri="{BB962C8B-B14F-4D97-AF65-F5344CB8AC3E}">
        <p14:creationId xmlns:p14="http://schemas.microsoft.com/office/powerpoint/2010/main" val="1949593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6AA6F5-CB52-CB4F-86C3-AF8BB9770477}" type="datetimeFigureOut">
              <a:rPr lang="en-US" smtClean="0"/>
              <a:t>9/22/2025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9D8E6C-1865-C14E-97A3-C55FF413DDEB}" type="slidenum">
              <a:rPr lang="en-US" smtClean="0"/>
              <a:t>‹#›</a:t>
            </a:fld>
            <a:endParaRPr lang="en-US"/>
          </a:p>
        </p:txBody>
      </p:sp>
    </p:spTree>
    <p:extLst>
      <p:ext uri="{BB962C8B-B14F-4D97-AF65-F5344CB8AC3E}">
        <p14:creationId xmlns:p14="http://schemas.microsoft.com/office/powerpoint/2010/main" val="358718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6AA6F5-CB52-CB4F-86C3-AF8BB9770477}" type="datetimeFigureOut">
              <a:rPr lang="en-US" smtClean="0"/>
              <a:t>9/22/2025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9D8E6C-1865-C14E-97A3-C55FF413DDEB}" type="slidenum">
              <a:rPr lang="en-US" smtClean="0"/>
              <a:t>‹#›</a:t>
            </a:fld>
            <a:endParaRPr lang="en-US"/>
          </a:p>
        </p:txBody>
      </p:sp>
    </p:spTree>
    <p:extLst>
      <p:ext uri="{BB962C8B-B14F-4D97-AF65-F5344CB8AC3E}">
        <p14:creationId xmlns:p14="http://schemas.microsoft.com/office/powerpoint/2010/main" val="2575504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6AA6F5-CB52-CB4F-86C3-AF8BB9770477}" type="datetimeFigureOut">
              <a:rPr lang="en-US" smtClean="0"/>
              <a:t>9/22/2025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9D8E6C-1865-C14E-97A3-C55FF413DDEB}" type="slidenum">
              <a:rPr lang="en-US" smtClean="0"/>
              <a:t>‹#›</a:t>
            </a:fld>
            <a:endParaRPr lang="en-US"/>
          </a:p>
        </p:txBody>
      </p:sp>
    </p:spTree>
    <p:extLst>
      <p:ext uri="{BB962C8B-B14F-4D97-AF65-F5344CB8AC3E}">
        <p14:creationId xmlns:p14="http://schemas.microsoft.com/office/powerpoint/2010/main" val="3517522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6AA6F5-CB52-CB4F-86C3-AF8BB9770477}" type="datetimeFigureOut">
              <a:rPr lang="en-US" smtClean="0"/>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9D8E6C-1865-C14E-97A3-C55FF413DDEB}" type="slidenum">
              <a:rPr lang="en-US" smtClean="0"/>
              <a:t>‹#›</a:t>
            </a:fld>
            <a:endParaRPr lang="en-US"/>
          </a:p>
        </p:txBody>
      </p:sp>
    </p:spTree>
    <p:extLst>
      <p:ext uri="{BB962C8B-B14F-4D97-AF65-F5344CB8AC3E}">
        <p14:creationId xmlns:p14="http://schemas.microsoft.com/office/powerpoint/2010/main" val="664451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6AA6F5-CB52-CB4F-86C3-AF8BB9770477}" type="datetimeFigureOut">
              <a:rPr lang="en-US" smtClean="0"/>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9D8E6C-1865-C14E-97A3-C55FF413DDEB}" type="slidenum">
              <a:rPr lang="en-US" smtClean="0"/>
              <a:t>‹#›</a:t>
            </a:fld>
            <a:endParaRPr lang="en-US"/>
          </a:p>
        </p:txBody>
      </p:sp>
    </p:spTree>
    <p:extLst>
      <p:ext uri="{BB962C8B-B14F-4D97-AF65-F5344CB8AC3E}">
        <p14:creationId xmlns:p14="http://schemas.microsoft.com/office/powerpoint/2010/main" val="1919507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6AA6F5-CB52-CB4F-86C3-AF8BB9770477}" type="datetimeFigureOut">
              <a:rPr lang="en-US" smtClean="0"/>
              <a:t>9/22/2025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9D8E6C-1865-C14E-97A3-C55FF413DDEB}" type="slidenum">
              <a:rPr lang="en-US" smtClean="0"/>
              <a:t>‹#›</a:t>
            </a:fld>
            <a:endParaRPr lang="en-US"/>
          </a:p>
        </p:txBody>
      </p:sp>
    </p:spTree>
    <p:extLst>
      <p:ext uri="{BB962C8B-B14F-4D97-AF65-F5344CB8AC3E}">
        <p14:creationId xmlns:p14="http://schemas.microsoft.com/office/powerpoint/2010/main" val="50110339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5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9238B7-D32F-3025-03C9-279A5B012E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D0EB3535-C9B0-EF11-F98C-3277FD7FAF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E2AEC8F-007B-A213-15E6-82612FF6C3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6AA6F5-CB52-CB4F-86C3-AF8BB9770477}" type="datetimeFigureOut">
              <a:rPr lang="en-US" smtClean="0"/>
              <a:t>9/22/2025</a:t>
            </a:fld>
            <a:endParaRPr lang="en-US"/>
          </a:p>
        </p:txBody>
      </p:sp>
      <p:sp>
        <p:nvSpPr>
          <p:cNvPr id="5" name="Footer Placeholder 4">
            <a:extLst>
              <a:ext uri="{FF2B5EF4-FFF2-40B4-BE49-F238E27FC236}">
                <a16:creationId xmlns:a16="http://schemas.microsoft.com/office/drawing/2014/main" id="{46E66375-F500-8369-6AB6-D0C8D484D6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CD7E053-0F81-BFE1-A61E-4F18656CBB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9D8E6C-1865-C14E-97A3-C55FF413DDEB}" type="slidenum">
              <a:rPr lang="en-US" smtClean="0"/>
              <a:t>‹#›</a:t>
            </a:fld>
            <a:endParaRPr lang="en-US"/>
          </a:p>
        </p:txBody>
      </p:sp>
    </p:spTree>
    <p:extLst>
      <p:ext uri="{BB962C8B-B14F-4D97-AF65-F5344CB8AC3E}">
        <p14:creationId xmlns:p14="http://schemas.microsoft.com/office/powerpoint/2010/main" val="3470025268"/>
      </p:ext>
    </p:extLst>
  </p:cSld>
  <p:clrMap bg1="lt1" tx1="dk1" bg2="lt2" tx2="dk2" accent1="accent1" accent2="accent2" accent3="accent3" accent4="accent4" accent5="accent5" accent6="accent6" hlink="hlink" folHlink="folHlink"/>
  <p:sldLayoutIdLst>
    <p:sldLayoutId id="2147483669" r:id="rId1"/>
    <p:sldLayoutId id="214748366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10.png"/><Relationship Id="rId4" Type="http://schemas.openxmlformats.org/officeDocument/2006/relationships/image" Target="../media/image9.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15.png"/><Relationship Id="rId17" Type="http://schemas.openxmlformats.org/officeDocument/2006/relationships/image" Target="../media/image20.svg"/><Relationship Id="rId2" Type="http://schemas.openxmlformats.org/officeDocument/2006/relationships/notesSlide" Target="../notesSlides/notesSlide9.xml"/><Relationship Id="rId16" Type="http://schemas.openxmlformats.org/officeDocument/2006/relationships/image" Target="../media/image19.png"/><Relationship Id="rId1" Type="http://schemas.openxmlformats.org/officeDocument/2006/relationships/slideLayout" Target="../slideLayouts/slideLayout14.xml"/><Relationship Id="rId6" Type="http://schemas.openxmlformats.org/officeDocument/2006/relationships/diagramColors" Target="../diagrams/colors2.xml"/><Relationship Id="rId11" Type="http://schemas.openxmlformats.org/officeDocument/2006/relationships/image" Target="../media/image14.svg"/><Relationship Id="rId5" Type="http://schemas.openxmlformats.org/officeDocument/2006/relationships/diagramQuickStyle" Target="../diagrams/quickStyle2.xml"/><Relationship Id="rId15" Type="http://schemas.openxmlformats.org/officeDocument/2006/relationships/image" Target="../media/image18.svg"/><Relationship Id="rId10" Type="http://schemas.openxmlformats.org/officeDocument/2006/relationships/image" Target="../media/image13.png"/><Relationship Id="rId4" Type="http://schemas.openxmlformats.org/officeDocument/2006/relationships/diagramLayout" Target="../diagrams/layout2.xml"/><Relationship Id="rId9" Type="http://schemas.openxmlformats.org/officeDocument/2006/relationships/image" Target="../media/image12.svg"/><Relationship Id="rId1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image" Target="../media/image24.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image" Target="../media/image26.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1D0E9-8E61-8922-3875-7EDF348E8265}"/>
              </a:ext>
            </a:extLst>
          </p:cNvPr>
          <p:cNvSpPr>
            <a:spLocks noGrp="1"/>
          </p:cNvSpPr>
          <p:nvPr>
            <p:ph type="ctrTitle"/>
          </p:nvPr>
        </p:nvSpPr>
        <p:spPr>
          <a:xfrm>
            <a:off x="142407" y="1742631"/>
            <a:ext cx="10905344" cy="2387600"/>
          </a:xfrm>
        </p:spPr>
        <p:txBody>
          <a:bodyPr>
            <a:normAutofit/>
          </a:bodyPr>
          <a:lstStyle/>
          <a:p>
            <a:pPr algn="l"/>
            <a:r>
              <a:rPr lang="en-US" dirty="0">
                <a:solidFill>
                  <a:schemeClr val="bg1"/>
                </a:solidFill>
                <a:latin typeface="MrEavesModOT" panose="020B0603060502020202" pitchFamily="34" charset="0"/>
              </a:rPr>
              <a:t>Sport Charities Board &amp; Trustee Duties</a:t>
            </a:r>
          </a:p>
        </p:txBody>
      </p:sp>
      <p:sp>
        <p:nvSpPr>
          <p:cNvPr id="3" name="Subtitle 2">
            <a:extLst>
              <a:ext uri="{FF2B5EF4-FFF2-40B4-BE49-F238E27FC236}">
                <a16:creationId xmlns:a16="http://schemas.microsoft.com/office/drawing/2014/main" id="{BF5DCEA1-E8E7-FDF7-7F22-EBE4BFBD36E0}"/>
              </a:ext>
            </a:extLst>
          </p:cNvPr>
          <p:cNvSpPr>
            <a:spLocks noGrp="1"/>
          </p:cNvSpPr>
          <p:nvPr>
            <p:ph type="subTitle" idx="1"/>
          </p:nvPr>
        </p:nvSpPr>
        <p:spPr>
          <a:xfrm>
            <a:off x="1103870" y="4677076"/>
            <a:ext cx="9144000" cy="1655762"/>
          </a:xfrm>
        </p:spPr>
        <p:txBody>
          <a:bodyPr/>
          <a:lstStyle/>
          <a:p>
            <a:pPr algn="l"/>
            <a:r>
              <a:rPr lang="en-GB" dirty="0">
                <a:solidFill>
                  <a:schemeClr val="bg1"/>
                </a:solidFill>
                <a:latin typeface="MrEavesModOT" panose="020B0603060502020202" pitchFamily="34" charset="0"/>
              </a:rPr>
              <a:t>HCR Law in partnership with </a:t>
            </a:r>
            <a:r>
              <a:rPr lang="en-GB" dirty="0" err="1">
                <a:solidFill>
                  <a:schemeClr val="bg1"/>
                </a:solidFill>
                <a:latin typeface="MrEavesModOT" panose="020B0603060502020202" pitchFamily="34" charset="0"/>
              </a:rPr>
              <a:t>LawInSport</a:t>
            </a:r>
            <a:r>
              <a:rPr lang="en-GB" dirty="0">
                <a:solidFill>
                  <a:schemeClr val="bg1"/>
                </a:solidFill>
                <a:latin typeface="MrEavesModOT" panose="020B0603060502020202" pitchFamily="34" charset="0"/>
              </a:rPr>
              <a:t> </a:t>
            </a:r>
            <a:endParaRPr lang="en-US" dirty="0">
              <a:solidFill>
                <a:schemeClr val="bg1"/>
              </a:solidFill>
              <a:latin typeface="MrEavesModOT" panose="020B0603060502020202" pitchFamily="34" charset="0"/>
            </a:endParaRPr>
          </a:p>
        </p:txBody>
      </p:sp>
    </p:spTree>
    <p:extLst>
      <p:ext uri="{BB962C8B-B14F-4D97-AF65-F5344CB8AC3E}">
        <p14:creationId xmlns:p14="http://schemas.microsoft.com/office/powerpoint/2010/main" val="1558106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59839-4BAF-E94A-75E6-78E258EA4E33}"/>
            </a:ext>
          </a:extLst>
        </p:cNvPr>
        <p:cNvGrpSpPr/>
        <p:nvPr/>
      </p:nvGrpSpPr>
      <p:grpSpPr>
        <a:xfrm>
          <a:off x="0" y="0"/>
          <a:ext cx="0" cy="0"/>
          <a:chOff x="0" y="0"/>
          <a:chExt cx="0" cy="0"/>
        </a:xfrm>
      </p:grpSpPr>
      <p:sp>
        <p:nvSpPr>
          <p:cNvPr id="2" name="Freeform: Shape 1">
            <a:extLst>
              <a:ext uri="{FF2B5EF4-FFF2-40B4-BE49-F238E27FC236}">
                <a16:creationId xmlns:a16="http://schemas.microsoft.com/office/drawing/2014/main" id="{6B86352C-6786-4A3A-3A77-2C89332B5987}"/>
              </a:ext>
            </a:extLst>
          </p:cNvPr>
          <p:cNvSpPr/>
          <p:nvPr/>
        </p:nvSpPr>
        <p:spPr>
          <a:xfrm>
            <a:off x="-1523" y="2"/>
            <a:ext cx="4411209" cy="5988204"/>
          </a:xfrm>
          <a:custGeom>
            <a:avLst/>
            <a:gdLst>
              <a:gd name="connsiteX0" fmla="*/ 0 w 4411209"/>
              <a:gd name="connsiteY0" fmla="*/ 0 h 6857997"/>
              <a:gd name="connsiteX1" fmla="*/ 2445290 w 4411209"/>
              <a:gd name="connsiteY1" fmla="*/ 0 h 6857997"/>
              <a:gd name="connsiteX2" fmla="*/ 2527570 w 4411209"/>
              <a:gd name="connsiteY2" fmla="*/ 40703 h 6857997"/>
              <a:gd name="connsiteX3" fmla="*/ 4411209 w 4411209"/>
              <a:gd name="connsiteY3" fmla="*/ 3290704 h 6857997"/>
              <a:gd name="connsiteX4" fmla="*/ 1882258 w 4411209"/>
              <a:gd name="connsiteY4" fmla="*/ 6820636 h 6857997"/>
              <a:gd name="connsiteX5" fmla="*/ 1740762 w 4411209"/>
              <a:gd name="connsiteY5" fmla="*/ 6857997 h 6857997"/>
              <a:gd name="connsiteX6" fmla="*/ 0 w 4411209"/>
              <a:gd name="connsiteY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1209" h="6857997">
                <a:moveTo>
                  <a:pt x="0" y="0"/>
                </a:moveTo>
                <a:lnTo>
                  <a:pt x="2445290" y="0"/>
                </a:lnTo>
                <a:lnTo>
                  <a:pt x="2527570" y="40703"/>
                </a:lnTo>
                <a:cubicBezTo>
                  <a:pt x="3649550" y="666598"/>
                  <a:pt x="4411209" y="1887310"/>
                  <a:pt x="4411209" y="3290704"/>
                </a:cubicBezTo>
                <a:cubicBezTo>
                  <a:pt x="4411209" y="4949261"/>
                  <a:pt x="3347404" y="6352667"/>
                  <a:pt x="1882258" y="6820636"/>
                </a:cubicBezTo>
                <a:lnTo>
                  <a:pt x="1740762" y="6857997"/>
                </a:lnTo>
                <a:lnTo>
                  <a:pt x="0" y="6857997"/>
                </a:lnTo>
                <a:close/>
              </a:path>
            </a:pathLst>
          </a:custGeom>
          <a:solidFill>
            <a:srgbClr val="83A59D">
              <a:lumMod val="60000"/>
              <a:lumOff val="40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4F4F4"/>
              </a:solidFill>
              <a:effectLst/>
              <a:uLnTx/>
              <a:uFillTx/>
              <a:latin typeface="MrEavesModOTBook" panose="020B0503060502020202" pitchFamily="34" charset="0"/>
              <a:ea typeface="+mn-ea"/>
              <a:cs typeface="+mn-cs"/>
            </a:endParaRPr>
          </a:p>
        </p:txBody>
      </p:sp>
      <p:sp>
        <p:nvSpPr>
          <p:cNvPr id="3" name="Title 1">
            <a:extLst>
              <a:ext uri="{FF2B5EF4-FFF2-40B4-BE49-F238E27FC236}">
                <a16:creationId xmlns:a16="http://schemas.microsoft.com/office/drawing/2014/main" id="{41F77C1A-D58D-780C-4120-269C136BB5F4}"/>
              </a:ext>
            </a:extLst>
          </p:cNvPr>
          <p:cNvSpPr txBox="1">
            <a:spLocks/>
          </p:cNvSpPr>
          <p:nvPr/>
        </p:nvSpPr>
        <p:spPr>
          <a:xfrm>
            <a:off x="259430" y="915157"/>
            <a:ext cx="3610821" cy="44611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13938"/>
                </a:solidFill>
                <a:latin typeface="MrEavesModOT" panose="020B0603060502020202" pitchFamily="34" charset="77"/>
                <a:ea typeface="+mj-ea"/>
                <a:cs typeface="+mj-cs"/>
              </a:defRPr>
            </a:lvl1pPr>
          </a:lstStyle>
          <a:p>
            <a:r>
              <a:rPr lang="en-GB" sz="4000" dirty="0">
                <a:solidFill>
                  <a:srgbClr val="F4F4F4"/>
                </a:solidFill>
                <a:latin typeface="MrEavesModOTBook" panose="020B0503060502020202" pitchFamily="34" charset="0"/>
              </a:rPr>
              <a:t>Duty 5 – </a:t>
            </a:r>
            <a:r>
              <a:rPr lang="en-GB" sz="4000" b="0" dirty="0">
                <a:solidFill>
                  <a:srgbClr val="F4F4F4"/>
                </a:solidFill>
                <a:latin typeface="MrEavesModOTBook" panose="020B0503060502020202" pitchFamily="34" charset="0"/>
              </a:rPr>
              <a:t>Act with reasonable care and skill</a:t>
            </a:r>
            <a:endParaRPr lang="en-US" sz="4000" b="0" dirty="0">
              <a:solidFill>
                <a:srgbClr val="FFFFFF"/>
              </a:solidFill>
              <a:latin typeface="MrEavesModOTBook" panose="020B0503060502020202" pitchFamily="34" charset="0"/>
            </a:endParaRPr>
          </a:p>
        </p:txBody>
      </p:sp>
      <p:sp>
        <p:nvSpPr>
          <p:cNvPr id="4" name="Content Placeholder 6">
            <a:extLst>
              <a:ext uri="{FF2B5EF4-FFF2-40B4-BE49-F238E27FC236}">
                <a16:creationId xmlns:a16="http://schemas.microsoft.com/office/drawing/2014/main" id="{646BC809-A3D6-1E8F-F22F-5F2B85FF3224}"/>
              </a:ext>
            </a:extLst>
          </p:cNvPr>
          <p:cNvSpPr txBox="1">
            <a:spLocks/>
          </p:cNvSpPr>
          <p:nvPr/>
        </p:nvSpPr>
        <p:spPr>
          <a:xfrm>
            <a:off x="5007706" y="1179092"/>
            <a:ext cx="6826103" cy="4197228"/>
          </a:xfrm>
          <a:prstGeom prst="rect">
            <a:avLst/>
          </a:prstGeom>
        </p:spPr>
        <p:txBody>
          <a:bodyPr vert="horz" lIns="91440" tIns="45720" rIns="91440" bIns="45720" rtlCol="0" anchor="ct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23A3A"/>
                </a:solidFill>
                <a:latin typeface="MrEavesModOTBook" panose="020B0503060502020202"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23A3A"/>
                </a:solidFill>
                <a:latin typeface="MrEavesModOTBook" panose="020B0503060502020202"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23A3A"/>
                </a:solidFill>
                <a:latin typeface="MrEavesModOTBook" panose="020B0503060502020202"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23A3A"/>
                </a:solidFill>
                <a:latin typeface="MrEavesModOTBook" panose="020B0503060502020202"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23A3A"/>
                </a:solidFill>
                <a:latin typeface="MrEavesModOTBook" panose="020B05030605020202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GB" sz="2400" dirty="0">
                <a:ea typeface="SimSun" panose="02010600030101010101" pitchFamily="2" charset="-122"/>
              </a:rPr>
              <a:t>Two broad parts to this duty. </a:t>
            </a:r>
          </a:p>
          <a:p>
            <a:pPr marL="0" indent="0">
              <a:lnSpc>
                <a:spcPct val="150000"/>
              </a:lnSpc>
              <a:buFont typeface="Arial" panose="020B0604020202020204" pitchFamily="34" charset="0"/>
              <a:buNone/>
            </a:pPr>
            <a:r>
              <a:rPr lang="en-GB" sz="2400" dirty="0">
                <a:ea typeface="SimSun" panose="02010600030101010101" pitchFamily="2" charset="-122"/>
              </a:rPr>
              <a:t>Trustees must:</a:t>
            </a:r>
          </a:p>
          <a:p>
            <a:pPr marL="514350" indent="-514350">
              <a:lnSpc>
                <a:spcPct val="150000"/>
              </a:lnSpc>
              <a:buFont typeface="Arial" panose="020B0604020202020204" pitchFamily="34" charset="0"/>
              <a:buAutoNum type="arabicPeriod"/>
            </a:pPr>
            <a:r>
              <a:rPr lang="en-GB" sz="2400" dirty="0">
                <a:ea typeface="SimSun" panose="02010600030101010101" pitchFamily="2" charset="-122"/>
              </a:rPr>
              <a:t>Use reasonable care and skill, making use of their particular skills and experience, and taking advice when necessary</a:t>
            </a:r>
          </a:p>
          <a:p>
            <a:pPr marL="514350" indent="-514350">
              <a:lnSpc>
                <a:spcPct val="150000"/>
              </a:lnSpc>
              <a:buFont typeface="Arial" panose="020B0604020202020204" pitchFamily="34" charset="0"/>
              <a:buAutoNum type="arabicPeriod"/>
            </a:pPr>
            <a:r>
              <a:rPr lang="en-GB" sz="2400" dirty="0">
                <a:ea typeface="SimSun" panose="02010600030101010101" pitchFamily="2" charset="-122"/>
              </a:rPr>
              <a:t>Give enough time, thought and energy to the role, for example by preparing for, attending and actively participating in all trustees’ meetings</a:t>
            </a:r>
          </a:p>
          <a:p>
            <a:pPr marL="0" indent="0">
              <a:lnSpc>
                <a:spcPct val="150000"/>
              </a:lnSpc>
              <a:buFont typeface="Arial" panose="020B0604020202020204" pitchFamily="34" charset="0"/>
              <a:buNone/>
            </a:pPr>
            <a:r>
              <a:rPr lang="en-GB" sz="2400" dirty="0">
                <a:ea typeface="SimSun" panose="02010600030101010101" pitchFamily="2" charset="-122"/>
              </a:rPr>
              <a:t>and know what to do when something goes wrong…</a:t>
            </a:r>
          </a:p>
        </p:txBody>
      </p:sp>
      <p:sp>
        <p:nvSpPr>
          <p:cNvPr id="5" name="Title 1">
            <a:extLst>
              <a:ext uri="{FF2B5EF4-FFF2-40B4-BE49-F238E27FC236}">
                <a16:creationId xmlns:a16="http://schemas.microsoft.com/office/drawing/2014/main" id="{869F6F50-53B4-D491-A456-B3F4FCBB4318}"/>
              </a:ext>
            </a:extLst>
          </p:cNvPr>
          <p:cNvSpPr txBox="1">
            <a:spLocks/>
          </p:cNvSpPr>
          <p:nvPr/>
        </p:nvSpPr>
        <p:spPr>
          <a:xfrm>
            <a:off x="4922873" y="273902"/>
            <a:ext cx="682610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13938"/>
                </a:solidFill>
                <a:latin typeface="MrEavesModOT" panose="020B0603060502020202" pitchFamily="34"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a:ln>
                  <a:noFill/>
                </a:ln>
                <a:solidFill>
                  <a:srgbClr val="83A59D"/>
                </a:solidFill>
                <a:effectLst/>
                <a:uLnTx/>
                <a:uFillTx/>
                <a:latin typeface="MrEavesModOTBook" panose="020B0503060502020202" pitchFamily="34" charset="0"/>
                <a:ea typeface="+mj-ea"/>
                <a:cs typeface="+mj-cs"/>
              </a:rPr>
              <a:t>The duty of care</a:t>
            </a:r>
            <a:endParaRPr kumimoji="0" lang="en-GB" sz="4000" b="1" i="0" u="none" strike="noStrike" kern="1200" cap="none" spc="0" normalizeH="0" baseline="0" noProof="0" dirty="0">
              <a:ln>
                <a:noFill/>
              </a:ln>
              <a:solidFill>
                <a:srgbClr val="83A59D"/>
              </a:solidFill>
              <a:effectLst/>
              <a:uLnTx/>
              <a:uFillTx/>
              <a:latin typeface="MrEavesModOTBook" panose="020B0503060502020202" pitchFamily="34" charset="0"/>
              <a:ea typeface="+mj-ea"/>
              <a:cs typeface="+mj-cs"/>
            </a:endParaRPr>
          </a:p>
        </p:txBody>
      </p:sp>
    </p:spTree>
    <p:extLst>
      <p:ext uri="{BB962C8B-B14F-4D97-AF65-F5344CB8AC3E}">
        <p14:creationId xmlns:p14="http://schemas.microsoft.com/office/powerpoint/2010/main" val="1207810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A218A092-124C-A5D6-8985-17389ACFADCC}"/>
              </a:ext>
            </a:extLst>
          </p:cNvPr>
          <p:cNvSpPr/>
          <p:nvPr/>
        </p:nvSpPr>
        <p:spPr>
          <a:xfrm rot="5400000">
            <a:off x="117646" y="4657182"/>
            <a:ext cx="2083172" cy="2318463"/>
          </a:xfrm>
          <a:custGeom>
            <a:avLst/>
            <a:gdLst>
              <a:gd name="connsiteX0" fmla="*/ 1440000 w 2083172"/>
              <a:gd name="connsiteY0" fmla="*/ 0 h 2318463"/>
              <a:gd name="connsiteX1" fmla="*/ 2000513 w 2083172"/>
              <a:gd name="connsiteY1" fmla="*/ 113163 h 2318463"/>
              <a:gd name="connsiteX2" fmla="*/ 2083172 w 2083172"/>
              <a:gd name="connsiteY2" fmla="*/ 152982 h 2318463"/>
              <a:gd name="connsiteX3" fmla="*/ 2083172 w 2083172"/>
              <a:gd name="connsiteY3" fmla="*/ 2318463 h 2318463"/>
              <a:gd name="connsiteX4" fmla="*/ 300776 w 2083172"/>
              <a:gd name="connsiteY4" fmla="*/ 2318463 h 2318463"/>
              <a:gd name="connsiteX5" fmla="*/ 245929 w 2083172"/>
              <a:gd name="connsiteY5" fmla="*/ 2245118 h 2318463"/>
              <a:gd name="connsiteX6" fmla="*/ 0 w 2083172"/>
              <a:gd name="connsiteY6" fmla="*/ 1440000 h 2318463"/>
              <a:gd name="connsiteX7" fmla="*/ 1440000 w 2083172"/>
              <a:gd name="connsiteY7" fmla="*/ 0 h 2318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3172" h="2318463">
                <a:moveTo>
                  <a:pt x="1440000" y="0"/>
                </a:moveTo>
                <a:cubicBezTo>
                  <a:pt x="1638823" y="0"/>
                  <a:pt x="1828234" y="40295"/>
                  <a:pt x="2000513" y="113163"/>
                </a:cubicBezTo>
                <a:lnTo>
                  <a:pt x="2083172" y="152982"/>
                </a:lnTo>
                <a:lnTo>
                  <a:pt x="2083172" y="2318463"/>
                </a:lnTo>
                <a:lnTo>
                  <a:pt x="300776" y="2318463"/>
                </a:lnTo>
                <a:lnTo>
                  <a:pt x="245929" y="2245118"/>
                </a:lnTo>
                <a:cubicBezTo>
                  <a:pt x="90662" y="2015292"/>
                  <a:pt x="0" y="1738234"/>
                  <a:pt x="0" y="1440000"/>
                </a:cubicBezTo>
                <a:cubicBezTo>
                  <a:pt x="0" y="644710"/>
                  <a:pt x="644710" y="0"/>
                  <a:pt x="1440000"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latin typeface="MrEavesModOTBook" panose="020B0503060502020202" pitchFamily="34" charset="0"/>
            </a:endParaRPr>
          </a:p>
        </p:txBody>
      </p:sp>
      <p:sp>
        <p:nvSpPr>
          <p:cNvPr id="6" name="Arc 5">
            <a:extLst>
              <a:ext uri="{FF2B5EF4-FFF2-40B4-BE49-F238E27FC236}">
                <a16:creationId xmlns:a16="http://schemas.microsoft.com/office/drawing/2014/main" id="{0216D68B-7D9B-852E-FD5F-E68CECD9E751}"/>
              </a:ext>
            </a:extLst>
          </p:cNvPr>
          <p:cNvSpPr/>
          <p:nvPr/>
        </p:nvSpPr>
        <p:spPr>
          <a:xfrm rot="20536906">
            <a:off x="7401121" y="177471"/>
            <a:ext cx="4696536" cy="4132960"/>
          </a:xfrm>
          <a:prstGeom prst="arc">
            <a:avLst>
              <a:gd name="adj1" fmla="val 16200000"/>
              <a:gd name="adj2" fmla="val 21185273"/>
            </a:avLst>
          </a:prstGeom>
          <a:ln w="76200" cap="rnd">
            <a:solidFill>
              <a:schemeClr val="bg2"/>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latin typeface="MrEavesModOTBook" panose="020B0503060502020202" pitchFamily="34" charset="0"/>
            </a:endParaRPr>
          </a:p>
        </p:txBody>
      </p:sp>
      <p:sp>
        <p:nvSpPr>
          <p:cNvPr id="2" name="Title 1">
            <a:extLst>
              <a:ext uri="{FF2B5EF4-FFF2-40B4-BE49-F238E27FC236}">
                <a16:creationId xmlns:a16="http://schemas.microsoft.com/office/drawing/2014/main" id="{0C7EB2EB-EEB8-94AC-752B-FAC2E7231969}"/>
              </a:ext>
            </a:extLst>
          </p:cNvPr>
          <p:cNvSpPr>
            <a:spLocks noGrp="1"/>
          </p:cNvSpPr>
          <p:nvPr>
            <p:ph type="title"/>
          </p:nvPr>
        </p:nvSpPr>
        <p:spPr/>
        <p:txBody>
          <a:bodyPr/>
          <a:lstStyle/>
          <a:p>
            <a:r>
              <a:rPr lang="en-GB" dirty="0">
                <a:latin typeface="MrEavesModOTBook" panose="020B0503060502020202" pitchFamily="34" charset="0"/>
              </a:rPr>
              <a:t>Enhanced Duty of Care</a:t>
            </a:r>
          </a:p>
        </p:txBody>
      </p:sp>
      <p:cxnSp>
        <p:nvCxnSpPr>
          <p:cNvPr id="4" name="Straight Connector 3">
            <a:extLst>
              <a:ext uri="{FF2B5EF4-FFF2-40B4-BE49-F238E27FC236}">
                <a16:creationId xmlns:a16="http://schemas.microsoft.com/office/drawing/2014/main" id="{F5222B50-14D3-8DD3-542D-ACEFB51DCD12}"/>
              </a:ext>
            </a:extLst>
          </p:cNvPr>
          <p:cNvCxnSpPr>
            <a:cxnSpLocks/>
          </p:cNvCxnSpPr>
          <p:nvPr/>
        </p:nvCxnSpPr>
        <p:spPr>
          <a:xfrm>
            <a:off x="857450" y="-9625"/>
            <a:ext cx="0" cy="1232033"/>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00D4994-ABDB-5DDF-C0C4-C27925905136}"/>
              </a:ext>
            </a:extLst>
          </p:cNvPr>
          <p:cNvSpPr txBox="1"/>
          <p:nvPr/>
        </p:nvSpPr>
        <p:spPr>
          <a:xfrm>
            <a:off x="857450" y="1901683"/>
            <a:ext cx="6513168" cy="3108543"/>
          </a:xfrm>
          <a:prstGeom prst="rect">
            <a:avLst/>
          </a:prstGeom>
          <a:noFill/>
        </p:spPr>
        <p:txBody>
          <a:bodyPr wrap="square">
            <a:spAutoFit/>
          </a:bodyPr>
          <a:lstStyle/>
          <a:p>
            <a:pPr lvl="0"/>
            <a:r>
              <a:rPr lang="en-GB" sz="2800" dirty="0">
                <a:solidFill>
                  <a:srgbClr val="013938"/>
                </a:solidFill>
                <a:latin typeface="MrEavesModOTBook" panose="020B0503060502020202" pitchFamily="34" charset="0"/>
                <a:ea typeface="SimSun" panose="02010600030101010101" pitchFamily="2" charset="-122"/>
              </a:rPr>
              <a:t>If a trustee has, or holds themselves out as having, special knowledge or experience, they have an enhanced duty to use this knowledge or experience for the benefit of the charity</a:t>
            </a:r>
          </a:p>
          <a:p>
            <a:pPr marL="0" lvl="0" indent="0">
              <a:buNone/>
            </a:pPr>
            <a:endParaRPr lang="en-GB" sz="2800" dirty="0">
              <a:solidFill>
                <a:srgbClr val="013938"/>
              </a:solidFill>
              <a:latin typeface="MrEavesModOTBook" panose="020B0503060502020202" pitchFamily="34" charset="0"/>
              <a:ea typeface="SimSun" panose="02010600030101010101" pitchFamily="2" charset="-122"/>
            </a:endParaRPr>
          </a:p>
          <a:p>
            <a:pPr lvl="0"/>
            <a:endParaRPr lang="en-GB" sz="2800" dirty="0">
              <a:solidFill>
                <a:srgbClr val="013938"/>
              </a:solidFill>
              <a:latin typeface="MrEavesModOTBook" panose="020B0503060502020202" pitchFamily="34" charset="0"/>
            </a:endParaRPr>
          </a:p>
          <a:p>
            <a:pPr lvl="0"/>
            <a:r>
              <a:rPr lang="en-GB" sz="2800" dirty="0">
                <a:solidFill>
                  <a:srgbClr val="013938"/>
                </a:solidFill>
                <a:latin typeface="MrEavesModOTBook" panose="020B0503060502020202" pitchFamily="34" charset="0"/>
              </a:rPr>
              <a:t>For example, a trustee with Safeguarding expertise! </a:t>
            </a:r>
          </a:p>
        </p:txBody>
      </p:sp>
      <p:pic>
        <p:nvPicPr>
          <p:cNvPr id="3" name="Graphic 2" descr="Head with gears with solid fill">
            <a:extLst>
              <a:ext uri="{FF2B5EF4-FFF2-40B4-BE49-F238E27FC236}">
                <a16:creationId xmlns:a16="http://schemas.microsoft.com/office/drawing/2014/main" id="{4C6FAFCB-0C5C-990B-8095-CE07D4E3CE1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04807" y="1243667"/>
            <a:ext cx="4254267" cy="4254267"/>
          </a:xfrm>
          <a:prstGeom prst="rect">
            <a:avLst/>
          </a:prstGeom>
        </p:spPr>
      </p:pic>
      <p:pic>
        <p:nvPicPr>
          <p:cNvPr id="7" name="Picture 6">
            <a:extLst>
              <a:ext uri="{FF2B5EF4-FFF2-40B4-BE49-F238E27FC236}">
                <a16:creationId xmlns:a16="http://schemas.microsoft.com/office/drawing/2014/main" id="{CF088CAE-D61C-6299-3870-C79251806FD1}"/>
              </a:ext>
            </a:extLst>
          </p:cNvPr>
          <p:cNvPicPr>
            <a:picLocks noChangeAspect="1"/>
          </p:cNvPicPr>
          <p:nvPr/>
        </p:nvPicPr>
        <p:blipFill>
          <a:blip r:embed="rId5"/>
          <a:stretch>
            <a:fillRect/>
          </a:stretch>
        </p:blipFill>
        <p:spPr>
          <a:xfrm>
            <a:off x="0" y="5979537"/>
            <a:ext cx="12192000" cy="878463"/>
          </a:xfrm>
          <a:prstGeom prst="rect">
            <a:avLst/>
          </a:prstGeom>
        </p:spPr>
      </p:pic>
      <p:sp>
        <p:nvSpPr>
          <p:cNvPr id="8" name="Title 1">
            <a:extLst>
              <a:ext uri="{FF2B5EF4-FFF2-40B4-BE49-F238E27FC236}">
                <a16:creationId xmlns:a16="http://schemas.microsoft.com/office/drawing/2014/main" id="{35C0B547-D789-F212-F5E2-B520754365DF}"/>
              </a:ext>
            </a:extLst>
          </p:cNvPr>
          <p:cNvSpPr txBox="1">
            <a:spLocks/>
          </p:cNvSpPr>
          <p:nvPr/>
        </p:nvSpPr>
        <p:spPr>
          <a:xfrm>
            <a:off x="9392574" y="5588561"/>
            <a:ext cx="2796465" cy="398355"/>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b="1" kern="1200">
                <a:solidFill>
                  <a:srgbClr val="013938"/>
                </a:solidFill>
                <a:latin typeface="MrEavesModOT" panose="020B0603060502020202" pitchFamily="34" charset="77"/>
                <a:ea typeface="+mj-ea"/>
                <a:cs typeface="+mj-cs"/>
              </a:defRPr>
            </a:lvl1pPr>
          </a:lstStyle>
          <a:p>
            <a:r>
              <a:rPr lang="en-GB" sz="4400" dirty="0">
                <a:solidFill>
                  <a:srgbClr val="92CEBF"/>
                </a:solidFill>
                <a:latin typeface="MrEavesModOTBook" panose="020B0503060502020202" pitchFamily="34" charset="0"/>
              </a:rPr>
              <a:t>Key</a:t>
            </a:r>
            <a:r>
              <a:rPr lang="en-GB" sz="4400" dirty="0">
                <a:solidFill>
                  <a:schemeClr val="accent4"/>
                </a:solidFill>
                <a:latin typeface="MrEavesModOTBook" panose="020B0503060502020202" pitchFamily="34" charset="0"/>
              </a:rPr>
              <a:t> </a:t>
            </a:r>
            <a:r>
              <a:rPr lang="en-GB" sz="4400" dirty="0">
                <a:solidFill>
                  <a:srgbClr val="92CEBF"/>
                </a:solidFill>
                <a:latin typeface="MrEavesModOTBook" panose="020B0503060502020202" pitchFamily="34" charset="0"/>
              </a:rPr>
              <a:t>Duties</a:t>
            </a:r>
            <a:r>
              <a:rPr lang="en-GB" sz="4400" dirty="0">
                <a:solidFill>
                  <a:schemeClr val="accent4"/>
                </a:solidFill>
                <a:latin typeface="MrEavesModOTBook" panose="020B0503060502020202" pitchFamily="34" charset="0"/>
              </a:rPr>
              <a:t> </a:t>
            </a:r>
            <a:r>
              <a:rPr lang="en-GB" sz="4400" dirty="0">
                <a:solidFill>
                  <a:srgbClr val="92CEBF"/>
                </a:solidFill>
                <a:latin typeface="MrEavesModOTBook" panose="020B0503060502020202" pitchFamily="34" charset="0"/>
              </a:rPr>
              <a:t>of</a:t>
            </a:r>
            <a:r>
              <a:rPr lang="en-GB" sz="4400" dirty="0">
                <a:solidFill>
                  <a:schemeClr val="accent4"/>
                </a:solidFill>
                <a:latin typeface="MrEavesModOTBook" panose="020B0503060502020202" pitchFamily="34" charset="0"/>
              </a:rPr>
              <a:t> </a:t>
            </a:r>
            <a:r>
              <a:rPr lang="en-GB" sz="4400" dirty="0">
                <a:solidFill>
                  <a:srgbClr val="92CEBF"/>
                </a:solidFill>
                <a:latin typeface="MrEavesModOTBook" panose="020B0503060502020202" pitchFamily="34" charset="0"/>
              </a:rPr>
              <a:t>a Trustee</a:t>
            </a:r>
            <a:endParaRPr lang="en-GB" dirty="0">
              <a:solidFill>
                <a:srgbClr val="92CEBF"/>
              </a:solidFill>
              <a:latin typeface="MrEavesModOTBook" panose="020B0503060502020202" pitchFamily="34" charset="0"/>
            </a:endParaRPr>
          </a:p>
        </p:txBody>
      </p:sp>
    </p:spTree>
    <p:extLst>
      <p:ext uri="{BB962C8B-B14F-4D97-AF65-F5344CB8AC3E}">
        <p14:creationId xmlns:p14="http://schemas.microsoft.com/office/powerpoint/2010/main" val="1092169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59839-4BAF-E94A-75E6-78E258EA4E33}"/>
            </a:ext>
          </a:extLst>
        </p:cNvPr>
        <p:cNvGrpSpPr/>
        <p:nvPr/>
      </p:nvGrpSpPr>
      <p:grpSpPr>
        <a:xfrm>
          <a:off x="0" y="0"/>
          <a:ext cx="0" cy="0"/>
          <a:chOff x="0" y="0"/>
          <a:chExt cx="0" cy="0"/>
        </a:xfrm>
      </p:grpSpPr>
      <p:sp>
        <p:nvSpPr>
          <p:cNvPr id="2" name="Freeform: Shape 1">
            <a:extLst>
              <a:ext uri="{FF2B5EF4-FFF2-40B4-BE49-F238E27FC236}">
                <a16:creationId xmlns:a16="http://schemas.microsoft.com/office/drawing/2014/main" id="{09B5D844-2F58-A4AB-60C4-13BEE5975036}"/>
              </a:ext>
            </a:extLst>
          </p:cNvPr>
          <p:cNvSpPr/>
          <p:nvPr/>
        </p:nvSpPr>
        <p:spPr>
          <a:xfrm>
            <a:off x="-1523" y="2"/>
            <a:ext cx="4411209" cy="5988204"/>
          </a:xfrm>
          <a:custGeom>
            <a:avLst/>
            <a:gdLst>
              <a:gd name="connsiteX0" fmla="*/ 0 w 4411209"/>
              <a:gd name="connsiteY0" fmla="*/ 0 h 6857997"/>
              <a:gd name="connsiteX1" fmla="*/ 2445290 w 4411209"/>
              <a:gd name="connsiteY1" fmla="*/ 0 h 6857997"/>
              <a:gd name="connsiteX2" fmla="*/ 2527570 w 4411209"/>
              <a:gd name="connsiteY2" fmla="*/ 40703 h 6857997"/>
              <a:gd name="connsiteX3" fmla="*/ 4411209 w 4411209"/>
              <a:gd name="connsiteY3" fmla="*/ 3290704 h 6857997"/>
              <a:gd name="connsiteX4" fmla="*/ 1882258 w 4411209"/>
              <a:gd name="connsiteY4" fmla="*/ 6820636 h 6857997"/>
              <a:gd name="connsiteX5" fmla="*/ 1740762 w 4411209"/>
              <a:gd name="connsiteY5" fmla="*/ 6857997 h 6857997"/>
              <a:gd name="connsiteX6" fmla="*/ 0 w 4411209"/>
              <a:gd name="connsiteY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1209" h="6857997">
                <a:moveTo>
                  <a:pt x="0" y="0"/>
                </a:moveTo>
                <a:lnTo>
                  <a:pt x="2445290" y="0"/>
                </a:lnTo>
                <a:lnTo>
                  <a:pt x="2527570" y="40703"/>
                </a:lnTo>
                <a:cubicBezTo>
                  <a:pt x="3649550" y="666598"/>
                  <a:pt x="4411209" y="1887310"/>
                  <a:pt x="4411209" y="3290704"/>
                </a:cubicBezTo>
                <a:cubicBezTo>
                  <a:pt x="4411209" y="4949261"/>
                  <a:pt x="3347404" y="6352667"/>
                  <a:pt x="1882258" y="6820636"/>
                </a:cubicBezTo>
                <a:lnTo>
                  <a:pt x="1740762" y="6857997"/>
                </a:lnTo>
                <a:lnTo>
                  <a:pt x="0" y="6857997"/>
                </a:lnTo>
                <a:close/>
              </a:path>
            </a:pathLst>
          </a:custGeom>
          <a:solidFill>
            <a:srgbClr val="83A59D">
              <a:lumMod val="60000"/>
              <a:lumOff val="40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4F4F4"/>
              </a:solidFill>
              <a:effectLst/>
              <a:uLnTx/>
              <a:uFillTx/>
              <a:latin typeface="MrEavesModOTBook" panose="020B0503060502020202" pitchFamily="34" charset="0"/>
              <a:ea typeface="+mn-ea"/>
              <a:cs typeface="+mn-cs"/>
            </a:endParaRPr>
          </a:p>
        </p:txBody>
      </p:sp>
      <p:sp>
        <p:nvSpPr>
          <p:cNvPr id="3" name="Title 1">
            <a:extLst>
              <a:ext uri="{FF2B5EF4-FFF2-40B4-BE49-F238E27FC236}">
                <a16:creationId xmlns:a16="http://schemas.microsoft.com/office/drawing/2014/main" id="{3F0CD31D-A4F8-C474-E0F5-F854C6422AC6}"/>
              </a:ext>
            </a:extLst>
          </p:cNvPr>
          <p:cNvSpPr txBox="1">
            <a:spLocks/>
          </p:cNvSpPr>
          <p:nvPr/>
        </p:nvSpPr>
        <p:spPr>
          <a:xfrm>
            <a:off x="259430" y="915157"/>
            <a:ext cx="3610821" cy="44611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13938"/>
                </a:solidFill>
                <a:latin typeface="MrEavesModOT" panose="020B0603060502020202" pitchFamily="34" charset="77"/>
                <a:ea typeface="+mj-ea"/>
                <a:cs typeface="+mj-cs"/>
              </a:defRPr>
            </a:lvl1pPr>
          </a:lstStyle>
          <a:p>
            <a:r>
              <a:rPr lang="en-GB" sz="4000" dirty="0">
                <a:solidFill>
                  <a:srgbClr val="F4F4F4"/>
                </a:solidFill>
                <a:latin typeface="MrEavesModOTBook" panose="020B0503060502020202" pitchFamily="34" charset="0"/>
              </a:rPr>
              <a:t>Duty 6 – </a:t>
            </a:r>
            <a:r>
              <a:rPr lang="en-GB" sz="4000" b="0" dirty="0">
                <a:solidFill>
                  <a:srgbClr val="F4F4F4"/>
                </a:solidFill>
                <a:latin typeface="MrEavesModOTBook" panose="020B0503060502020202" pitchFamily="34" charset="0"/>
              </a:rPr>
              <a:t>Ensure your charity is accountable</a:t>
            </a:r>
            <a:endParaRPr lang="en-US" sz="4000" b="0" dirty="0">
              <a:solidFill>
                <a:srgbClr val="FFFFFF"/>
              </a:solidFill>
              <a:latin typeface="MrEavesModOTBook" panose="020B0503060502020202" pitchFamily="34" charset="0"/>
            </a:endParaRPr>
          </a:p>
        </p:txBody>
      </p:sp>
      <p:sp>
        <p:nvSpPr>
          <p:cNvPr id="4" name="Title 1">
            <a:extLst>
              <a:ext uri="{FF2B5EF4-FFF2-40B4-BE49-F238E27FC236}">
                <a16:creationId xmlns:a16="http://schemas.microsoft.com/office/drawing/2014/main" id="{D2EF3C9A-6955-DFC0-66EE-7E59AFB766FE}"/>
              </a:ext>
            </a:extLst>
          </p:cNvPr>
          <p:cNvSpPr txBox="1">
            <a:spLocks/>
          </p:cNvSpPr>
          <p:nvPr/>
        </p:nvSpPr>
        <p:spPr>
          <a:xfrm>
            <a:off x="4468271" y="273902"/>
            <a:ext cx="728070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13938"/>
                </a:solidFill>
                <a:latin typeface="MrEavesModOT" panose="020B0603060502020202" pitchFamily="34"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 typeface="Arial" panose="020B0604020202020204" pitchFamily="34" charset="0"/>
              <a:buNone/>
              <a:tabLst/>
              <a:defRPr/>
            </a:pPr>
            <a:r>
              <a:rPr kumimoji="0" lang="en-GB" sz="4000" b="1" i="0" u="none" strike="noStrike" kern="1200" cap="none" spc="0" normalizeH="0" baseline="0" noProof="0">
                <a:ln>
                  <a:noFill/>
                </a:ln>
                <a:solidFill>
                  <a:srgbClr val="83A59D"/>
                </a:solidFill>
                <a:effectLst/>
                <a:uLnTx/>
                <a:uFillTx/>
                <a:latin typeface="MrEavesModOTBook" panose="020B0503060502020202" pitchFamily="34" charset="0"/>
                <a:ea typeface="SimSun" panose="02010600030101010101" pitchFamily="2" charset="-122"/>
                <a:cs typeface="+mj-cs"/>
              </a:rPr>
              <a:t>Comply with statutory accounting and reporting requirements</a:t>
            </a:r>
            <a:endParaRPr kumimoji="0" lang="en-GB" sz="4000" b="1" i="0" u="none" strike="noStrike" kern="1200" cap="none" spc="0" normalizeH="0" baseline="0" noProof="0" dirty="0">
              <a:ln>
                <a:noFill/>
              </a:ln>
              <a:solidFill>
                <a:srgbClr val="83A59D"/>
              </a:solidFill>
              <a:effectLst/>
              <a:uLnTx/>
              <a:uFillTx/>
              <a:latin typeface="MrEavesModOTBook" panose="020B0503060502020202" pitchFamily="34" charset="0"/>
              <a:ea typeface="SimSun" panose="02010600030101010101" pitchFamily="2" charset="-122"/>
              <a:cs typeface="+mj-cs"/>
            </a:endParaRPr>
          </a:p>
        </p:txBody>
      </p:sp>
      <p:sp>
        <p:nvSpPr>
          <p:cNvPr id="5" name="Content Placeholder 6">
            <a:extLst>
              <a:ext uri="{FF2B5EF4-FFF2-40B4-BE49-F238E27FC236}">
                <a16:creationId xmlns:a16="http://schemas.microsoft.com/office/drawing/2014/main" id="{F2A897A4-1792-B467-7541-168AB8A2E527}"/>
              </a:ext>
            </a:extLst>
          </p:cNvPr>
          <p:cNvSpPr txBox="1">
            <a:spLocks/>
          </p:cNvSpPr>
          <p:nvPr/>
        </p:nvSpPr>
        <p:spPr>
          <a:xfrm>
            <a:off x="4717312" y="1637722"/>
            <a:ext cx="7280705" cy="4197228"/>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23A3A"/>
                </a:solidFill>
                <a:latin typeface="MrEavesModOTBook" panose="020B0503060502020202"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23A3A"/>
                </a:solidFill>
                <a:latin typeface="MrEavesModOTBook" panose="020B0503060502020202"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23A3A"/>
                </a:solidFill>
                <a:latin typeface="MrEavesModOTBook" panose="020B0503060502020202"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23A3A"/>
                </a:solidFill>
                <a:latin typeface="MrEavesModOTBook" panose="020B0503060502020202"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23A3A"/>
                </a:solidFill>
                <a:latin typeface="MrEavesModOTBook" panose="020B05030605020202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dirty="0">
                <a:ea typeface="SimSun" panose="02010600030101010101" pitchFamily="2" charset="-122"/>
              </a:rPr>
              <a:t>Be able to demonstrate that your charity is:</a:t>
            </a:r>
          </a:p>
          <a:p>
            <a:pPr lvl="1"/>
            <a:r>
              <a:rPr lang="en-GB" sz="1800" dirty="0">
                <a:ea typeface="SimSun" panose="02010600030101010101" pitchFamily="2" charset="-122"/>
              </a:rPr>
              <a:t>Complying with the law</a:t>
            </a:r>
          </a:p>
          <a:p>
            <a:pPr lvl="1"/>
            <a:r>
              <a:rPr lang="en-GB" sz="1800" dirty="0">
                <a:ea typeface="SimSun" panose="02010600030101010101" pitchFamily="2" charset="-122"/>
              </a:rPr>
              <a:t>Well-run</a:t>
            </a:r>
          </a:p>
          <a:p>
            <a:pPr lvl="1"/>
            <a:r>
              <a:rPr lang="en-GB" sz="1800" dirty="0">
                <a:ea typeface="SimSun" panose="02010600030101010101" pitchFamily="2" charset="-122"/>
              </a:rPr>
              <a:t>Effective</a:t>
            </a:r>
          </a:p>
          <a:p>
            <a:pPr marL="0" indent="0">
              <a:buFont typeface="Arial" panose="020B0604020202020204" pitchFamily="34" charset="0"/>
              <a:buNone/>
            </a:pPr>
            <a:r>
              <a:rPr lang="en-GB" sz="1800" b="1" dirty="0">
                <a:ea typeface="SimSun" panose="02010600030101010101" pitchFamily="2" charset="-122"/>
              </a:rPr>
              <a:t>All</a:t>
            </a:r>
            <a:r>
              <a:rPr lang="en-GB" sz="1800" dirty="0">
                <a:ea typeface="SimSun" panose="02010600030101010101" pitchFamily="2" charset="-122"/>
              </a:rPr>
              <a:t> charitable companies must prepare their accounts and trustees’ annual report in accordance with the Charities SORP</a:t>
            </a:r>
          </a:p>
          <a:p>
            <a:pPr marL="0" indent="0">
              <a:buFont typeface="Arial" panose="020B0604020202020204" pitchFamily="34" charset="0"/>
              <a:buNone/>
            </a:pPr>
            <a:r>
              <a:rPr lang="en-GB" sz="1800" dirty="0">
                <a:ea typeface="SimSun" panose="02010600030101010101" pitchFamily="2" charset="-122"/>
              </a:rPr>
              <a:t>Failure to submit accounts to the Commission is a criminal offence and is regarded by them as mismanagement and/or misconduct</a:t>
            </a:r>
          </a:p>
          <a:p>
            <a:pPr marL="0" indent="0">
              <a:buFont typeface="Arial" panose="020B0604020202020204" pitchFamily="34" charset="0"/>
              <a:buNone/>
            </a:pPr>
            <a:r>
              <a:rPr lang="en-GB" sz="1800" dirty="0">
                <a:ea typeface="SimSun" panose="02010600030101010101" pitchFamily="2" charset="-122"/>
              </a:rPr>
              <a:t>Accountability extends to all those stakeholders with an interest in the charity. </a:t>
            </a:r>
          </a:p>
          <a:p>
            <a:pPr marL="0" indent="0">
              <a:buFont typeface="Arial" panose="020B0604020202020204" pitchFamily="34" charset="0"/>
              <a:buNone/>
            </a:pPr>
            <a:r>
              <a:rPr lang="en-GB" sz="1800" dirty="0">
                <a:ea typeface="SimSun" panose="02010600030101010101" pitchFamily="2" charset="-122"/>
              </a:rPr>
              <a:t>Use your powers of delegation effectively to manage the range of responsibilities; communicate well</a:t>
            </a:r>
          </a:p>
        </p:txBody>
      </p:sp>
    </p:spTree>
    <p:extLst>
      <p:ext uri="{BB962C8B-B14F-4D97-AF65-F5344CB8AC3E}">
        <p14:creationId xmlns:p14="http://schemas.microsoft.com/office/powerpoint/2010/main" val="3409533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59839-4BAF-E94A-75E6-78E258EA4E33}"/>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1458BF47-5B16-94CF-1704-8C4536B9AE0F}"/>
              </a:ext>
            </a:extLst>
          </p:cNvPr>
          <p:cNvSpPr txBox="1">
            <a:spLocks/>
          </p:cNvSpPr>
          <p:nvPr/>
        </p:nvSpPr>
        <p:spPr>
          <a:xfrm>
            <a:off x="838199" y="365125"/>
            <a:ext cx="1063174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13938"/>
                </a:solidFill>
                <a:latin typeface="MrEavesModOT" panose="020B0603060502020202" pitchFamily="34" charset="77"/>
                <a:ea typeface="+mj-ea"/>
                <a:cs typeface="+mj-cs"/>
              </a:defRPr>
            </a:lvl1pPr>
          </a:lstStyle>
          <a:p>
            <a:r>
              <a:rPr lang="en-GB" dirty="0">
                <a:latin typeface="MrEavesModOTBook" panose="020B0503060502020202" pitchFamily="34" charset="0"/>
              </a:rPr>
              <a:t>The Role of the Charity Commission</a:t>
            </a:r>
          </a:p>
        </p:txBody>
      </p:sp>
      <p:graphicFrame>
        <p:nvGraphicFramePr>
          <p:cNvPr id="8" name="Diagram 7">
            <a:extLst>
              <a:ext uri="{FF2B5EF4-FFF2-40B4-BE49-F238E27FC236}">
                <a16:creationId xmlns:a16="http://schemas.microsoft.com/office/drawing/2014/main" id="{DF0694D6-04DE-20DB-EA23-FF5201403CA5}"/>
              </a:ext>
            </a:extLst>
          </p:cNvPr>
          <p:cNvGraphicFramePr/>
          <p:nvPr>
            <p:extLst>
              <p:ext uri="{D42A27DB-BD31-4B8C-83A1-F6EECF244321}">
                <p14:modId xmlns:p14="http://schemas.microsoft.com/office/powerpoint/2010/main" val="2691360528"/>
              </p:ext>
            </p:extLst>
          </p:nvPr>
        </p:nvGraphicFramePr>
        <p:xfrm>
          <a:off x="1447452" y="1027906"/>
          <a:ext cx="9887098"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Graphic 8" descr="Checklist with solid fill">
            <a:extLst>
              <a:ext uri="{FF2B5EF4-FFF2-40B4-BE49-F238E27FC236}">
                <a16:creationId xmlns:a16="http://schemas.microsoft.com/office/drawing/2014/main" id="{155AD7C3-F0DE-3ABE-99A5-6530F6BC924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528675" y="1796261"/>
            <a:ext cx="914400" cy="914400"/>
          </a:xfrm>
          <a:prstGeom prst="rect">
            <a:avLst/>
          </a:prstGeom>
        </p:spPr>
      </p:pic>
      <p:pic>
        <p:nvPicPr>
          <p:cNvPr id="10" name="Graphic 9" descr="Folder Search with solid fill">
            <a:extLst>
              <a:ext uri="{FF2B5EF4-FFF2-40B4-BE49-F238E27FC236}">
                <a16:creationId xmlns:a16="http://schemas.microsoft.com/office/drawing/2014/main" id="{F8983C90-6C43-FEFD-9C88-FD1ED33BBDB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933801" y="1796261"/>
            <a:ext cx="914400" cy="914400"/>
          </a:xfrm>
          <a:prstGeom prst="rect">
            <a:avLst/>
          </a:prstGeom>
        </p:spPr>
      </p:pic>
      <p:pic>
        <p:nvPicPr>
          <p:cNvPr id="11" name="Graphic 10" descr="Compass with solid fill">
            <a:extLst>
              <a:ext uri="{FF2B5EF4-FFF2-40B4-BE49-F238E27FC236}">
                <a16:creationId xmlns:a16="http://schemas.microsoft.com/office/drawing/2014/main" id="{4E2751F5-4022-BC8F-1C63-D4AF02F1FE7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338927" y="1796261"/>
            <a:ext cx="914400" cy="914400"/>
          </a:xfrm>
          <a:prstGeom prst="rect">
            <a:avLst/>
          </a:prstGeom>
        </p:spPr>
      </p:pic>
      <p:pic>
        <p:nvPicPr>
          <p:cNvPr id="12" name="Graphic 11" descr="Judge female with solid fill">
            <a:extLst>
              <a:ext uri="{FF2B5EF4-FFF2-40B4-BE49-F238E27FC236}">
                <a16:creationId xmlns:a16="http://schemas.microsoft.com/office/drawing/2014/main" id="{AEFADE9A-F243-DF81-17CC-D40B349E4D3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943590" y="3949997"/>
            <a:ext cx="914400" cy="914400"/>
          </a:xfrm>
          <a:prstGeom prst="rect">
            <a:avLst/>
          </a:prstGeom>
        </p:spPr>
      </p:pic>
      <p:pic>
        <p:nvPicPr>
          <p:cNvPr id="13" name="Graphic 12" descr="Clipboard All Crosses with solid fill">
            <a:extLst>
              <a:ext uri="{FF2B5EF4-FFF2-40B4-BE49-F238E27FC236}">
                <a16:creationId xmlns:a16="http://schemas.microsoft.com/office/drawing/2014/main" id="{75E8F7AC-41D0-34D2-0C99-9CAC14D2371F}"/>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955593" y="3949997"/>
            <a:ext cx="914400" cy="914400"/>
          </a:xfrm>
          <a:prstGeom prst="rect">
            <a:avLst/>
          </a:prstGeom>
        </p:spPr>
      </p:pic>
    </p:spTree>
    <p:extLst>
      <p:ext uri="{BB962C8B-B14F-4D97-AF65-F5344CB8AC3E}">
        <p14:creationId xmlns:p14="http://schemas.microsoft.com/office/powerpoint/2010/main" val="3169989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59839-4BAF-E94A-75E6-78E258EA4E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981C2E-AC8C-7C8F-6563-222A9DAD9564}"/>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13938"/>
                </a:solidFill>
                <a:latin typeface="MrEavesModOT" panose="020B0603060502020202" pitchFamily="34"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a:ln>
                  <a:noFill/>
                </a:ln>
                <a:solidFill>
                  <a:srgbClr val="013938"/>
                </a:solidFill>
                <a:effectLst/>
                <a:uLnTx/>
                <a:uFillTx/>
                <a:latin typeface="MrEavesModOTBook" panose="020B0503060502020202" pitchFamily="34" charset="0"/>
                <a:ea typeface="+mj-ea"/>
                <a:cs typeface="+mj-cs"/>
              </a:rPr>
              <a:t>The Charity Commission – </a:t>
            </a:r>
            <a:r>
              <a:rPr kumimoji="0" lang="en-GB" sz="4400" b="1" i="0" u="none" strike="noStrike" kern="1200" cap="none" spc="0" normalizeH="0" baseline="0" noProof="0">
                <a:ln>
                  <a:noFill/>
                </a:ln>
                <a:solidFill>
                  <a:srgbClr val="83A59D"/>
                </a:solidFill>
                <a:effectLst/>
                <a:uLnTx/>
                <a:uFillTx/>
                <a:latin typeface="MrEavesModOTBook" panose="020B0503060502020202" pitchFamily="34" charset="0"/>
                <a:ea typeface="+mj-ea"/>
                <a:cs typeface="+mj-cs"/>
              </a:rPr>
              <a:t>Regulator</a:t>
            </a:r>
            <a:r>
              <a:rPr kumimoji="0" lang="en-GB" sz="4400" b="1" i="0" u="none" strike="noStrike" kern="1200" cap="none" spc="0" normalizeH="0" baseline="0" noProof="0">
                <a:ln>
                  <a:noFill/>
                </a:ln>
                <a:solidFill>
                  <a:srgbClr val="013938"/>
                </a:solidFill>
                <a:effectLst/>
                <a:uLnTx/>
                <a:uFillTx/>
                <a:latin typeface="MrEavesModOTBook" panose="020B0503060502020202" pitchFamily="34" charset="0"/>
                <a:ea typeface="+mj-ea"/>
                <a:cs typeface="+mj-cs"/>
              </a:rPr>
              <a:t> </a:t>
            </a:r>
            <a:endParaRPr kumimoji="0" lang="en-GB" sz="4400" b="1" i="0" u="none" strike="noStrike" kern="1200" cap="none" spc="0" normalizeH="0" baseline="0" noProof="0" dirty="0">
              <a:ln>
                <a:noFill/>
              </a:ln>
              <a:solidFill>
                <a:srgbClr val="013938"/>
              </a:solidFill>
              <a:effectLst/>
              <a:uLnTx/>
              <a:uFillTx/>
              <a:latin typeface="MrEavesModOTBook" panose="020B0503060502020202" pitchFamily="34" charset="0"/>
              <a:ea typeface="+mj-ea"/>
              <a:cs typeface="+mj-cs"/>
            </a:endParaRPr>
          </a:p>
        </p:txBody>
      </p:sp>
      <p:sp>
        <p:nvSpPr>
          <p:cNvPr id="3" name="Content Placeholder 4">
            <a:extLst>
              <a:ext uri="{FF2B5EF4-FFF2-40B4-BE49-F238E27FC236}">
                <a16:creationId xmlns:a16="http://schemas.microsoft.com/office/drawing/2014/main" id="{C46CA52A-69B5-D6BD-106A-71CF48C90A38}"/>
              </a:ext>
            </a:extLst>
          </p:cNvPr>
          <p:cNvSpPr txBox="1">
            <a:spLocks/>
          </p:cNvSpPr>
          <p:nvPr/>
        </p:nvSpPr>
        <p:spPr>
          <a:xfrm>
            <a:off x="857450" y="1484837"/>
            <a:ext cx="9600446" cy="41968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13938"/>
                </a:solidFill>
                <a:latin typeface="MrEavesModOT" panose="020B0603060502020202"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13938"/>
                </a:solidFill>
                <a:latin typeface="MrEavesModOT" panose="020B0603060502020202"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13938"/>
                </a:solidFill>
                <a:latin typeface="MrEavesModOT" panose="020B0603060502020202"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13938"/>
                </a:solidFill>
                <a:latin typeface="MrEavesModOT" panose="020B0603060502020202"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13938"/>
                </a:solidFill>
                <a:latin typeface="MrEavesModOT" panose="020B0603060502020202"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GB" sz="2400" dirty="0">
                <a:latin typeface="MrEavesModOTBook" panose="020B0503060502020202" pitchFamily="34" charset="0"/>
              </a:rPr>
              <a:t>Regulates all charities, of which there are 171,057 registered (</a:t>
            </a:r>
            <a:r>
              <a:rPr lang="en-GB" sz="2200" dirty="0">
                <a:latin typeface="MrEavesModOTBook" panose="020B0503060502020202" pitchFamily="34" charset="0"/>
              </a:rPr>
              <a:t>September 2025</a:t>
            </a:r>
            <a:r>
              <a:rPr lang="en-GB" sz="2400" dirty="0">
                <a:latin typeface="MrEavesModOTBook" panose="020B0503060502020202" pitchFamily="34" charset="0"/>
              </a:rPr>
              <a:t>)</a:t>
            </a:r>
          </a:p>
          <a:p>
            <a:pPr>
              <a:lnSpc>
                <a:spcPct val="150000"/>
              </a:lnSpc>
            </a:pPr>
            <a:r>
              <a:rPr lang="en-GB" sz="2400" dirty="0">
                <a:latin typeface="MrEavesModOTBook" panose="020B0503060502020202" pitchFamily="34" charset="0"/>
              </a:rPr>
              <a:t>Aims to ensure charity trustees comply with their legal duties and addresses any failures</a:t>
            </a:r>
          </a:p>
          <a:p>
            <a:pPr>
              <a:lnSpc>
                <a:spcPct val="150000"/>
              </a:lnSpc>
            </a:pPr>
            <a:r>
              <a:rPr lang="en-GB" sz="2400" dirty="0">
                <a:latin typeface="MrEavesModOTBook" panose="020B0503060502020202" pitchFamily="34" charset="0"/>
              </a:rPr>
              <a:t>Proactively and reactively monitors charities which give rise to regulatory concerns</a:t>
            </a:r>
          </a:p>
          <a:p>
            <a:pPr>
              <a:lnSpc>
                <a:spcPct val="150000"/>
              </a:lnSpc>
            </a:pPr>
            <a:r>
              <a:rPr lang="en-GB" sz="2400" dirty="0">
                <a:latin typeface="MrEavesModOTBook" panose="020B0503060502020202" pitchFamily="34" charset="0"/>
              </a:rPr>
              <a:t>Investigates specific issues or monitors a charity’s activities</a:t>
            </a:r>
          </a:p>
          <a:p>
            <a:pPr>
              <a:lnSpc>
                <a:spcPct val="150000"/>
              </a:lnSpc>
            </a:pPr>
            <a:r>
              <a:rPr lang="en-GB" sz="2400" dirty="0">
                <a:latin typeface="MrEavesModOTBook" panose="020B0503060502020202" pitchFamily="34" charset="0"/>
              </a:rPr>
              <a:t>Can open a statutory inquiry into a charity where there are serious concerns</a:t>
            </a:r>
          </a:p>
        </p:txBody>
      </p:sp>
    </p:spTree>
    <p:extLst>
      <p:ext uri="{BB962C8B-B14F-4D97-AF65-F5344CB8AC3E}">
        <p14:creationId xmlns:p14="http://schemas.microsoft.com/office/powerpoint/2010/main" val="272619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59839-4BAF-E94A-75E6-78E258EA4E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2234AD-EAF4-6436-C2C2-F248D9DC9BA3}"/>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13938"/>
                </a:solidFill>
                <a:latin typeface="MrEavesModOT" panose="020B0603060502020202" pitchFamily="34"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a:ln>
                  <a:noFill/>
                </a:ln>
                <a:solidFill>
                  <a:srgbClr val="013938"/>
                </a:solidFill>
                <a:effectLst/>
                <a:uLnTx/>
                <a:uFillTx/>
                <a:latin typeface="MrEavesModOTBook" panose="020B0503060502020202" pitchFamily="34" charset="0"/>
                <a:ea typeface="+mj-ea"/>
                <a:cs typeface="+mj-cs"/>
              </a:rPr>
              <a:t>The Charity Commission – </a:t>
            </a:r>
            <a:r>
              <a:rPr kumimoji="0" lang="en-GB" sz="4400" b="1" i="0" u="none" strike="noStrike" kern="1200" cap="none" spc="0" normalizeH="0" baseline="0" noProof="0">
                <a:ln>
                  <a:noFill/>
                </a:ln>
                <a:solidFill>
                  <a:srgbClr val="83A59D"/>
                </a:solidFill>
                <a:effectLst/>
                <a:uLnTx/>
                <a:uFillTx/>
                <a:latin typeface="MrEavesModOTBook" panose="020B0503060502020202" pitchFamily="34" charset="0"/>
                <a:ea typeface="+mj-ea"/>
                <a:cs typeface="+mj-cs"/>
              </a:rPr>
              <a:t>Sanctions </a:t>
            </a:r>
            <a:endParaRPr kumimoji="0" lang="en-GB" sz="4400" b="1" i="0" u="none" strike="noStrike" kern="1200" cap="none" spc="0" normalizeH="0" baseline="0" noProof="0" dirty="0">
              <a:ln>
                <a:noFill/>
              </a:ln>
              <a:solidFill>
                <a:srgbClr val="83A59D"/>
              </a:solidFill>
              <a:effectLst/>
              <a:uLnTx/>
              <a:uFillTx/>
              <a:latin typeface="MrEavesModOTBook" panose="020B0503060502020202" pitchFamily="34" charset="0"/>
              <a:ea typeface="+mj-ea"/>
              <a:cs typeface="+mj-cs"/>
            </a:endParaRPr>
          </a:p>
        </p:txBody>
      </p:sp>
      <p:sp>
        <p:nvSpPr>
          <p:cNvPr id="3" name="Content Placeholder 4">
            <a:extLst>
              <a:ext uri="{FF2B5EF4-FFF2-40B4-BE49-F238E27FC236}">
                <a16:creationId xmlns:a16="http://schemas.microsoft.com/office/drawing/2014/main" id="{D6D3EF72-F94C-5F64-4015-D82BCFCB7F92}"/>
              </a:ext>
            </a:extLst>
          </p:cNvPr>
          <p:cNvSpPr txBox="1">
            <a:spLocks/>
          </p:cNvSpPr>
          <p:nvPr/>
        </p:nvSpPr>
        <p:spPr>
          <a:xfrm>
            <a:off x="857450" y="1484837"/>
            <a:ext cx="9600446" cy="4196872"/>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13938"/>
                </a:solidFill>
                <a:latin typeface="MrEavesModOT" panose="020B0603060502020202"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13938"/>
                </a:solidFill>
                <a:latin typeface="MrEavesModOT" panose="020B0603060502020202"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13938"/>
                </a:solidFill>
                <a:latin typeface="MrEavesModOT" panose="020B0603060502020202"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13938"/>
                </a:solidFill>
                <a:latin typeface="MrEavesModOT" panose="020B0603060502020202"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13938"/>
                </a:solidFill>
                <a:latin typeface="MrEavesModOT" panose="020B0603060502020202"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2400">
                <a:latin typeface="MrEavesModOTBook" panose="020B0503060502020202" pitchFamily="34" charset="0"/>
              </a:rPr>
              <a:t>Enforcement and Intervention </a:t>
            </a:r>
          </a:p>
          <a:p>
            <a:pPr>
              <a:lnSpc>
                <a:spcPct val="100000"/>
              </a:lnSpc>
            </a:pPr>
            <a:r>
              <a:rPr lang="en-GB" sz="2400">
                <a:latin typeface="MrEavesModOTBook" panose="020B0503060502020202" pitchFamily="34" charset="0"/>
              </a:rPr>
              <a:t>CC’s priority is to ensure trustees meet their legal requirements and obligations</a:t>
            </a:r>
          </a:p>
          <a:p>
            <a:pPr>
              <a:lnSpc>
                <a:spcPct val="100000"/>
              </a:lnSpc>
            </a:pPr>
            <a:r>
              <a:rPr lang="en-GB" sz="2400">
                <a:latin typeface="MrEavesModOTBook" panose="020B0503060502020202" pitchFamily="34" charset="0"/>
              </a:rPr>
              <a:t>Where there has been abuse or non-compliance in charities, the Commission may require corrective action to be taken by the trustees and undertake checks to ensure the action has been taken.</a:t>
            </a:r>
          </a:p>
          <a:p>
            <a:pPr>
              <a:lnSpc>
                <a:spcPct val="100000"/>
              </a:lnSpc>
            </a:pPr>
            <a:r>
              <a:rPr lang="en-GB" sz="2400">
                <a:latin typeface="MrEavesModOTBook" panose="020B0503060502020202" pitchFamily="34" charset="0"/>
              </a:rPr>
              <a:t>CC can take enforcement action when there is malpractice or misconduct</a:t>
            </a:r>
          </a:p>
          <a:p>
            <a:pPr>
              <a:lnSpc>
                <a:spcPct val="100000"/>
              </a:lnSpc>
            </a:pPr>
            <a:r>
              <a:rPr lang="en-GB" sz="2400">
                <a:latin typeface="MrEavesModOTBook" panose="020B0503060502020202" pitchFamily="34" charset="0"/>
              </a:rPr>
              <a:t>CC’s powers include (amongst others):</a:t>
            </a:r>
          </a:p>
          <a:p>
            <a:pPr lvl="1">
              <a:lnSpc>
                <a:spcPct val="100000"/>
              </a:lnSpc>
            </a:pPr>
            <a:r>
              <a:rPr lang="en-GB" sz="2000">
                <a:latin typeface="MrEavesModOTBook" panose="020B0503060502020202" pitchFamily="34" charset="0"/>
              </a:rPr>
              <a:t>Restricting the transactions that a charity may enter into</a:t>
            </a:r>
          </a:p>
          <a:p>
            <a:pPr lvl="1">
              <a:lnSpc>
                <a:spcPct val="100000"/>
              </a:lnSpc>
            </a:pPr>
            <a:r>
              <a:rPr lang="en-GB" sz="2000">
                <a:latin typeface="MrEavesModOTBook" panose="020B0503060502020202" pitchFamily="34" charset="0"/>
              </a:rPr>
              <a:t>Appointing additional trustees</a:t>
            </a:r>
          </a:p>
          <a:p>
            <a:pPr lvl="1">
              <a:lnSpc>
                <a:spcPct val="100000"/>
              </a:lnSpc>
            </a:pPr>
            <a:r>
              <a:rPr lang="en-GB" sz="2000">
                <a:latin typeface="MrEavesModOTBook" panose="020B0503060502020202" pitchFamily="34" charset="0"/>
              </a:rPr>
              <a:t>‘Freezing’ a charity’s bank account</a:t>
            </a:r>
          </a:p>
          <a:p>
            <a:pPr lvl="1">
              <a:lnSpc>
                <a:spcPct val="100000"/>
              </a:lnSpc>
            </a:pPr>
            <a:r>
              <a:rPr lang="en-GB" sz="2000">
                <a:latin typeface="MrEavesModOTBook" panose="020B0503060502020202" pitchFamily="34" charset="0"/>
              </a:rPr>
              <a:t>Suspending or removing a trustee</a:t>
            </a:r>
          </a:p>
          <a:p>
            <a:pPr lvl="1">
              <a:lnSpc>
                <a:spcPct val="100000"/>
              </a:lnSpc>
            </a:pPr>
            <a:r>
              <a:rPr lang="en-GB" sz="2000">
                <a:latin typeface="MrEavesModOTBook" panose="020B0503060502020202" pitchFamily="34" charset="0"/>
              </a:rPr>
              <a:t>Appointing an interim manager</a:t>
            </a:r>
            <a:endParaRPr lang="en-GB" sz="2000" dirty="0">
              <a:latin typeface="MrEavesModOTBook" panose="020B0503060502020202" pitchFamily="34" charset="0"/>
            </a:endParaRPr>
          </a:p>
        </p:txBody>
      </p:sp>
      <p:pic>
        <p:nvPicPr>
          <p:cNvPr id="4" name="Graphic 3" descr="Judge female with solid fill">
            <a:extLst>
              <a:ext uri="{FF2B5EF4-FFF2-40B4-BE49-F238E27FC236}">
                <a16:creationId xmlns:a16="http://schemas.microsoft.com/office/drawing/2014/main" id="{F916A052-C8F7-35BD-23AC-61680A5FE32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53800" y="3798669"/>
            <a:ext cx="1800000" cy="1800000"/>
          </a:xfrm>
          <a:prstGeom prst="rect">
            <a:avLst/>
          </a:prstGeom>
        </p:spPr>
      </p:pic>
    </p:spTree>
    <p:extLst>
      <p:ext uri="{BB962C8B-B14F-4D97-AF65-F5344CB8AC3E}">
        <p14:creationId xmlns:p14="http://schemas.microsoft.com/office/powerpoint/2010/main" val="790502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59839-4BAF-E94A-75E6-78E258EA4E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13693D-E989-0671-2A55-10B8F53248E3}"/>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13938"/>
                </a:solidFill>
                <a:latin typeface="MrEavesModOT" panose="020B0603060502020202" pitchFamily="34"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a:ln>
                  <a:noFill/>
                </a:ln>
                <a:solidFill>
                  <a:srgbClr val="013938"/>
                </a:solidFill>
                <a:effectLst/>
                <a:uLnTx/>
                <a:uFillTx/>
                <a:latin typeface="MrEavesModOTBook" panose="020B0503060502020202" pitchFamily="34" charset="0"/>
                <a:ea typeface="+mj-ea"/>
                <a:cs typeface="+mj-cs"/>
              </a:rPr>
              <a:t>The Charity Commission – </a:t>
            </a:r>
            <a:r>
              <a:rPr kumimoji="0" lang="en-GB" sz="4400" b="1" i="0" u="none" strike="noStrike" kern="1200" cap="none" spc="0" normalizeH="0" baseline="0" noProof="0">
                <a:ln>
                  <a:noFill/>
                </a:ln>
                <a:solidFill>
                  <a:srgbClr val="83A59D"/>
                </a:solidFill>
                <a:effectLst/>
                <a:uLnTx/>
                <a:uFillTx/>
                <a:latin typeface="MrEavesModOTBook" panose="020B0503060502020202" pitchFamily="34" charset="0"/>
                <a:ea typeface="+mj-ea"/>
                <a:cs typeface="+mj-cs"/>
              </a:rPr>
              <a:t>Governance </a:t>
            </a:r>
            <a:endParaRPr kumimoji="0" lang="en-GB" sz="4400" b="1" i="0" u="none" strike="noStrike" kern="1200" cap="none" spc="0" normalizeH="0" baseline="0" noProof="0" dirty="0">
              <a:ln>
                <a:noFill/>
              </a:ln>
              <a:solidFill>
                <a:srgbClr val="013938"/>
              </a:solidFill>
              <a:effectLst/>
              <a:uLnTx/>
              <a:uFillTx/>
              <a:latin typeface="MrEavesModOTBook" panose="020B0503060502020202" pitchFamily="34" charset="0"/>
              <a:ea typeface="+mj-ea"/>
              <a:cs typeface="+mj-cs"/>
            </a:endParaRPr>
          </a:p>
        </p:txBody>
      </p:sp>
      <p:sp>
        <p:nvSpPr>
          <p:cNvPr id="3" name="Content Placeholder 2">
            <a:extLst>
              <a:ext uri="{FF2B5EF4-FFF2-40B4-BE49-F238E27FC236}">
                <a16:creationId xmlns:a16="http://schemas.microsoft.com/office/drawing/2014/main" id="{6778BEA4-D495-2FC3-E86A-7B9700997581}"/>
              </a:ext>
            </a:extLst>
          </p:cNvPr>
          <p:cNvSpPr txBox="1">
            <a:spLocks/>
          </p:cNvSpPr>
          <p:nvPr/>
        </p:nvSpPr>
        <p:spPr>
          <a:xfrm>
            <a:off x="951760" y="1690688"/>
            <a:ext cx="10288480" cy="41262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13938"/>
                </a:solidFill>
                <a:latin typeface="MrEavesModOT" panose="020B0603060502020202"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13938"/>
                </a:solidFill>
                <a:latin typeface="MrEavesModOT" panose="020B0603060502020202"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13938"/>
                </a:solidFill>
                <a:latin typeface="MrEavesModOT" panose="020B0603060502020202"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13938"/>
                </a:solidFill>
                <a:latin typeface="MrEavesModOT" panose="020B0603060502020202"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13938"/>
                </a:solidFill>
                <a:latin typeface="MrEavesModOT" panose="020B0603060502020202"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668586"/>
                </a:solidFill>
                <a:effectLst/>
                <a:uLnTx/>
                <a:uFillTx/>
                <a:latin typeface="MrEavesModOTBook" panose="020B0503060502020202" pitchFamily="34" charset="0"/>
                <a:ea typeface="+mn-ea"/>
                <a:cs typeface="+mn-cs"/>
              </a:rPr>
              <a:t>The Charity Commission urges compliance with:</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668586"/>
                </a:solidFill>
                <a:effectLst/>
                <a:uLnTx/>
                <a:uFillTx/>
                <a:latin typeface="MrEavesModOTBook" panose="020B0503060502020202" pitchFamily="34" charset="0"/>
                <a:ea typeface="+mn-ea"/>
                <a:cs typeface="+mn-cs"/>
              </a:rPr>
              <a:t>Charity Governance Code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668586"/>
                </a:solidFill>
                <a:effectLst/>
                <a:uLnTx/>
                <a:uFillTx/>
                <a:latin typeface="MrEavesModOTBook" panose="020B0503060502020202" pitchFamily="34" charset="0"/>
                <a:ea typeface="+mn-ea"/>
                <a:cs typeface="+mn-cs"/>
              </a:rPr>
              <a:t>Charity Commission diagnostic tool</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668586"/>
                </a:solidFill>
                <a:effectLst/>
                <a:uLnTx/>
                <a:uFillTx/>
                <a:latin typeface="MrEavesModOTBook" panose="020B0503060502020202" pitchFamily="34" charset="0"/>
                <a:ea typeface="+mn-ea"/>
                <a:cs typeface="+mn-cs"/>
              </a:rPr>
              <a:t>All relevant Charity Commission guidance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668586"/>
                </a:solidFill>
                <a:effectLst/>
                <a:uLnTx/>
                <a:uFillTx/>
                <a:latin typeface="MrEavesModOTBook" panose="020B0503060502020202" pitchFamily="34" charset="0"/>
                <a:ea typeface="+mn-ea"/>
                <a:cs typeface="+mn-cs"/>
              </a:rPr>
              <a:t>…as well as all applicable laws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668586"/>
              </a:solidFill>
              <a:effectLst/>
              <a:uLnTx/>
              <a:uFillTx/>
              <a:latin typeface="MrEavesModOTBook" panose="020B0503060502020202" pitchFamily="34"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668586"/>
                </a:solidFill>
                <a:effectLst/>
                <a:uLnTx/>
                <a:uFillTx/>
                <a:latin typeface="MrEavesModOTBook" panose="020B0503060502020202" pitchFamily="34" charset="0"/>
                <a:ea typeface="+mn-ea"/>
                <a:cs typeface="+mn-cs"/>
              </a:rPr>
              <a:t>The Charity Governance Code states that good </a:t>
            </a:r>
            <a:r>
              <a:rPr lang="en-GB" sz="2400" dirty="0">
                <a:solidFill>
                  <a:srgbClr val="668586"/>
                </a:solidFill>
                <a:latin typeface="MrEavesModOTBook" panose="020B0503060502020202" pitchFamily="34" charset="0"/>
              </a:rPr>
              <a:t>governance</a:t>
            </a:r>
            <a:r>
              <a:rPr kumimoji="0" lang="en-GB" sz="2400" b="0" i="0" u="none" strike="noStrike" kern="1200" cap="none" spc="0" normalizeH="0" baseline="0" noProof="0" dirty="0">
                <a:ln>
                  <a:noFill/>
                </a:ln>
                <a:solidFill>
                  <a:srgbClr val="668586"/>
                </a:solidFill>
                <a:effectLst/>
                <a:uLnTx/>
                <a:uFillTx/>
                <a:latin typeface="MrEavesModOTBook" panose="020B0503060502020202" pitchFamily="34" charset="0"/>
                <a:ea typeface="+mn-ea"/>
                <a:cs typeface="+mn-cs"/>
              </a:rPr>
              <a:t> is fundamental to a charity’s success because: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668586"/>
                </a:solidFill>
                <a:effectLst/>
                <a:uLnTx/>
                <a:uFillTx/>
                <a:latin typeface="MrEavesModOTBook" panose="020B0503060502020202" pitchFamily="34" charset="0"/>
                <a:ea typeface="+mn-ea"/>
                <a:cs typeface="+mn-cs"/>
              </a:rPr>
              <a:t>It enables and supports the charity’s compliance with the law</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668586"/>
                </a:solidFill>
                <a:effectLst/>
                <a:uLnTx/>
                <a:uFillTx/>
                <a:latin typeface="MrEavesModOTBook" panose="020B0503060502020202" pitchFamily="34" charset="0"/>
                <a:ea typeface="+mn-ea"/>
                <a:cs typeface="+mn-cs"/>
              </a:rPr>
              <a:t>It promotes a culture in which everything works towards fulfilling the charity’s vision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srgbClr val="668586"/>
              </a:solidFill>
              <a:effectLst/>
              <a:uLnTx/>
              <a:uFillTx/>
              <a:latin typeface="MrEavesModOTBook" panose="020B0503060502020202" pitchFamily="34" charset="0"/>
              <a:ea typeface="+mn-ea"/>
              <a:cs typeface="+mn-cs"/>
            </a:endParaRPr>
          </a:p>
        </p:txBody>
      </p:sp>
    </p:spTree>
    <p:extLst>
      <p:ext uri="{BB962C8B-B14F-4D97-AF65-F5344CB8AC3E}">
        <p14:creationId xmlns:p14="http://schemas.microsoft.com/office/powerpoint/2010/main" val="1005421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59839-4BAF-E94A-75E6-78E258EA4E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54D2DC-A8B6-5B6F-84C4-AADE9A6A7C8F}"/>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13938"/>
                </a:solidFill>
                <a:latin typeface="MrEavesModOT" panose="020B0603060502020202" pitchFamily="34" charset="77"/>
                <a:ea typeface="+mj-ea"/>
                <a:cs typeface="+mj-cs"/>
              </a:defRPr>
            </a:lvl1pPr>
          </a:lstStyle>
          <a:p>
            <a:r>
              <a:rPr lang="en-GB">
                <a:latin typeface="MrEavesModOTBook" panose="020B0503060502020202" pitchFamily="34" charset="0"/>
              </a:rPr>
              <a:t>Charity Governance Code</a:t>
            </a:r>
            <a:endParaRPr lang="en-GB" dirty="0">
              <a:latin typeface="MrEavesModOTBook" panose="020B0503060502020202" pitchFamily="34" charset="0"/>
            </a:endParaRPr>
          </a:p>
        </p:txBody>
      </p:sp>
      <p:sp>
        <p:nvSpPr>
          <p:cNvPr id="3" name="Content Placeholder 2">
            <a:extLst>
              <a:ext uri="{FF2B5EF4-FFF2-40B4-BE49-F238E27FC236}">
                <a16:creationId xmlns:a16="http://schemas.microsoft.com/office/drawing/2014/main" id="{569139F9-1C6D-C6C4-92FB-EDA51D1578A4}"/>
              </a:ext>
            </a:extLst>
          </p:cNvPr>
          <p:cNvSpPr txBox="1">
            <a:spLocks/>
          </p:cNvSpPr>
          <p:nvPr/>
        </p:nvSpPr>
        <p:spPr>
          <a:xfrm>
            <a:off x="695326" y="1597158"/>
            <a:ext cx="3673027" cy="4126221"/>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13938"/>
                </a:solidFill>
                <a:latin typeface="MrEavesModOT" panose="020B0603060502020202"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13938"/>
                </a:solidFill>
                <a:latin typeface="MrEavesModOT" panose="020B0603060502020202"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13938"/>
                </a:solidFill>
                <a:latin typeface="MrEavesModOT" panose="020B0603060502020202"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13938"/>
                </a:solidFill>
                <a:latin typeface="MrEavesModOT" panose="020B0603060502020202"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13938"/>
                </a:solidFill>
                <a:latin typeface="MrEavesModOT" panose="020B0603060502020202"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rgbClr val="668586"/>
                </a:solidFill>
                <a:effectLst/>
                <a:uLnTx/>
                <a:uFillTx/>
                <a:latin typeface="MrEavesModOTBook" panose="020B0503060502020202" pitchFamily="34" charset="0"/>
                <a:ea typeface="+mn-ea"/>
                <a:cs typeface="+mn-cs"/>
              </a:rPr>
              <a:t>“Good governance in charities is fundamental to their success”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rgbClr val="668586"/>
                </a:solidFill>
                <a:effectLst/>
                <a:uLnTx/>
                <a:uFillTx/>
                <a:latin typeface="MrEavesModOTBook" panose="020B0503060502020202" pitchFamily="34" charset="0"/>
                <a:ea typeface="+mn-ea"/>
                <a:cs typeface="+mn-cs"/>
              </a:rPr>
              <a:t>There are seven Code principles which help build upon trustees’ basic legal knowledge and regulatory requirements.</a:t>
            </a:r>
          </a:p>
          <a:p>
            <a:pPr marL="514350" marR="0" lvl="0" indent="-514350" algn="l" defTabSz="914400" rtl="0" eaLnBrk="1" fontAlgn="auto" latinLnBrk="0" hangingPunct="1">
              <a:lnSpc>
                <a:spcPct val="90000"/>
              </a:lnSpc>
              <a:spcBef>
                <a:spcPts val="1000"/>
              </a:spcBef>
              <a:spcAft>
                <a:spcPts val="0"/>
              </a:spcAft>
              <a:buClrTx/>
              <a:buSzTx/>
              <a:buFont typeface="+mj-lt"/>
              <a:buAutoNum type="arabicParenR"/>
              <a:tabLst/>
              <a:defRPr/>
            </a:pPr>
            <a:r>
              <a:rPr kumimoji="0" lang="en-GB" sz="2800" b="0" i="0" u="none" strike="noStrike" kern="1200" cap="none" spc="0" normalizeH="0" baseline="0" noProof="0" dirty="0">
                <a:ln>
                  <a:noFill/>
                </a:ln>
                <a:solidFill>
                  <a:srgbClr val="668586"/>
                </a:solidFill>
                <a:effectLst/>
                <a:uLnTx/>
                <a:uFillTx/>
                <a:latin typeface="MrEavesModOTBook" panose="020B0503060502020202" pitchFamily="34" charset="0"/>
                <a:ea typeface="+mn-ea"/>
                <a:cs typeface="+mn-cs"/>
              </a:rPr>
              <a:t>Organisational purpose</a:t>
            </a:r>
          </a:p>
          <a:p>
            <a:pPr marL="514350" marR="0" lvl="0" indent="-514350" algn="l" defTabSz="914400" rtl="0" eaLnBrk="1" fontAlgn="auto" latinLnBrk="0" hangingPunct="1">
              <a:lnSpc>
                <a:spcPct val="90000"/>
              </a:lnSpc>
              <a:spcBef>
                <a:spcPts val="1000"/>
              </a:spcBef>
              <a:spcAft>
                <a:spcPts val="0"/>
              </a:spcAft>
              <a:buClrTx/>
              <a:buSzTx/>
              <a:buFont typeface="+mj-lt"/>
              <a:buAutoNum type="arabicParenR"/>
              <a:tabLst/>
              <a:defRPr/>
            </a:pPr>
            <a:r>
              <a:rPr kumimoji="0" lang="en-GB" sz="2800" b="0" i="0" u="none" strike="noStrike" kern="1200" cap="none" spc="0" normalizeH="0" baseline="0" noProof="0" dirty="0">
                <a:ln>
                  <a:noFill/>
                </a:ln>
                <a:solidFill>
                  <a:srgbClr val="668586"/>
                </a:solidFill>
                <a:effectLst/>
                <a:uLnTx/>
                <a:uFillTx/>
                <a:latin typeface="MrEavesModOTBook" panose="020B0503060502020202" pitchFamily="34" charset="0"/>
                <a:ea typeface="+mn-ea"/>
                <a:cs typeface="+mn-cs"/>
              </a:rPr>
              <a:t>Leadership</a:t>
            </a:r>
          </a:p>
          <a:p>
            <a:pPr marL="514350" marR="0" lvl="0" indent="-514350" algn="l" defTabSz="914400" rtl="0" eaLnBrk="1" fontAlgn="auto" latinLnBrk="0" hangingPunct="1">
              <a:lnSpc>
                <a:spcPct val="90000"/>
              </a:lnSpc>
              <a:spcBef>
                <a:spcPts val="1000"/>
              </a:spcBef>
              <a:spcAft>
                <a:spcPts val="0"/>
              </a:spcAft>
              <a:buClrTx/>
              <a:buSzTx/>
              <a:buFont typeface="+mj-lt"/>
              <a:buAutoNum type="arabicParenR"/>
              <a:tabLst/>
              <a:defRPr/>
            </a:pPr>
            <a:r>
              <a:rPr kumimoji="0" lang="en-GB" sz="2800" b="0" i="0" u="none" strike="noStrike" kern="1200" cap="none" spc="0" normalizeH="0" baseline="0" noProof="0" dirty="0">
                <a:ln>
                  <a:noFill/>
                </a:ln>
                <a:solidFill>
                  <a:srgbClr val="668586"/>
                </a:solidFill>
                <a:effectLst/>
                <a:uLnTx/>
                <a:uFillTx/>
                <a:latin typeface="MrEavesModOTBook" panose="020B0503060502020202" pitchFamily="34" charset="0"/>
                <a:ea typeface="+mn-ea"/>
                <a:cs typeface="+mn-cs"/>
              </a:rPr>
              <a:t>Integrity</a:t>
            </a:r>
          </a:p>
          <a:p>
            <a:pPr marL="514350" marR="0" lvl="0" indent="-514350" algn="l" defTabSz="914400" rtl="0" eaLnBrk="1" fontAlgn="auto" latinLnBrk="0" hangingPunct="1">
              <a:lnSpc>
                <a:spcPct val="90000"/>
              </a:lnSpc>
              <a:spcBef>
                <a:spcPts val="1000"/>
              </a:spcBef>
              <a:spcAft>
                <a:spcPts val="0"/>
              </a:spcAft>
              <a:buClrTx/>
              <a:buSzTx/>
              <a:buFont typeface="+mj-lt"/>
              <a:buAutoNum type="arabicParenR"/>
              <a:tabLst/>
              <a:defRPr/>
            </a:pPr>
            <a:r>
              <a:rPr kumimoji="0" lang="en-GB" sz="2800" b="0" i="0" u="none" strike="noStrike" kern="1200" cap="none" spc="0" normalizeH="0" baseline="0" noProof="0" dirty="0">
                <a:ln>
                  <a:noFill/>
                </a:ln>
                <a:solidFill>
                  <a:srgbClr val="668586"/>
                </a:solidFill>
                <a:effectLst/>
                <a:uLnTx/>
                <a:uFillTx/>
                <a:latin typeface="MrEavesModOTBook" panose="020B0503060502020202" pitchFamily="34" charset="0"/>
                <a:ea typeface="+mn-ea"/>
                <a:cs typeface="+mn-cs"/>
              </a:rPr>
              <a:t>Decision-making, risk and control</a:t>
            </a:r>
          </a:p>
          <a:p>
            <a:pPr marL="514350" marR="0" lvl="0" indent="-514350" algn="l" defTabSz="914400" rtl="0" eaLnBrk="1" fontAlgn="auto" latinLnBrk="0" hangingPunct="1">
              <a:lnSpc>
                <a:spcPct val="90000"/>
              </a:lnSpc>
              <a:spcBef>
                <a:spcPts val="1000"/>
              </a:spcBef>
              <a:spcAft>
                <a:spcPts val="0"/>
              </a:spcAft>
              <a:buClrTx/>
              <a:buSzTx/>
              <a:buFont typeface="+mj-lt"/>
              <a:buAutoNum type="arabicParenR"/>
              <a:tabLst/>
              <a:defRPr/>
            </a:pPr>
            <a:r>
              <a:rPr kumimoji="0" lang="en-GB" sz="2800" b="0" i="0" u="none" strike="noStrike" kern="1200" cap="none" spc="0" normalizeH="0" baseline="0" noProof="0" dirty="0">
                <a:ln>
                  <a:noFill/>
                </a:ln>
                <a:solidFill>
                  <a:srgbClr val="668586"/>
                </a:solidFill>
                <a:effectLst/>
                <a:uLnTx/>
                <a:uFillTx/>
                <a:latin typeface="MrEavesModOTBook" panose="020B0503060502020202" pitchFamily="34" charset="0"/>
                <a:ea typeface="+mn-ea"/>
                <a:cs typeface="+mn-cs"/>
              </a:rPr>
              <a:t>Board effectiveness</a:t>
            </a:r>
          </a:p>
          <a:p>
            <a:pPr marL="514350" marR="0" lvl="0" indent="-514350" algn="l" defTabSz="914400" rtl="0" eaLnBrk="1" fontAlgn="auto" latinLnBrk="0" hangingPunct="1">
              <a:lnSpc>
                <a:spcPct val="90000"/>
              </a:lnSpc>
              <a:spcBef>
                <a:spcPts val="1000"/>
              </a:spcBef>
              <a:spcAft>
                <a:spcPts val="0"/>
              </a:spcAft>
              <a:buClrTx/>
              <a:buSzTx/>
              <a:buFont typeface="+mj-lt"/>
              <a:buAutoNum type="arabicParenR"/>
              <a:tabLst/>
              <a:defRPr/>
            </a:pPr>
            <a:r>
              <a:rPr kumimoji="0" lang="en-GB" sz="2800" b="0" i="0" u="none" strike="noStrike" kern="1200" cap="none" spc="0" normalizeH="0" baseline="0" noProof="0" dirty="0">
                <a:ln>
                  <a:noFill/>
                </a:ln>
                <a:solidFill>
                  <a:srgbClr val="668586"/>
                </a:solidFill>
                <a:effectLst/>
                <a:uLnTx/>
                <a:uFillTx/>
                <a:latin typeface="MrEavesModOTBook" panose="020B0503060502020202" pitchFamily="34" charset="0"/>
                <a:ea typeface="+mn-ea"/>
                <a:cs typeface="+mn-cs"/>
              </a:rPr>
              <a:t>Equality, diversity and inclusion</a:t>
            </a:r>
          </a:p>
          <a:p>
            <a:pPr marL="514350" marR="0" lvl="0" indent="-514350" algn="l" defTabSz="914400" rtl="0" eaLnBrk="1" fontAlgn="auto" latinLnBrk="0" hangingPunct="1">
              <a:lnSpc>
                <a:spcPct val="90000"/>
              </a:lnSpc>
              <a:spcBef>
                <a:spcPts val="1000"/>
              </a:spcBef>
              <a:spcAft>
                <a:spcPts val="0"/>
              </a:spcAft>
              <a:buClrTx/>
              <a:buSzTx/>
              <a:buFont typeface="+mj-lt"/>
              <a:buAutoNum type="arabicParenR"/>
              <a:tabLst/>
              <a:defRPr/>
            </a:pPr>
            <a:r>
              <a:rPr kumimoji="0" lang="en-GB" sz="2800" b="0" i="0" u="none" strike="noStrike" kern="1200" cap="none" spc="0" normalizeH="0" baseline="0" noProof="0" dirty="0">
                <a:ln>
                  <a:noFill/>
                </a:ln>
                <a:solidFill>
                  <a:srgbClr val="668586"/>
                </a:solidFill>
                <a:effectLst/>
                <a:uLnTx/>
                <a:uFillTx/>
                <a:latin typeface="MrEavesModOTBook" panose="020B0503060502020202" pitchFamily="34" charset="0"/>
                <a:ea typeface="+mn-ea"/>
                <a:cs typeface="+mn-cs"/>
              </a:rPr>
              <a:t>Openness and accountability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srgbClr val="668586"/>
              </a:solidFill>
              <a:effectLst/>
              <a:uLnTx/>
              <a:uFillTx/>
              <a:latin typeface="MrEavesModOTBook" panose="020B0503060502020202" pitchFamily="34" charset="0"/>
              <a:ea typeface="+mn-ea"/>
              <a:cs typeface="+mn-cs"/>
            </a:endParaRPr>
          </a:p>
        </p:txBody>
      </p:sp>
      <p:pic>
        <p:nvPicPr>
          <p:cNvPr id="4" name="Content Placeholder 3" descr="A diagram of a diagram&#10;&#10;Description automatically generated">
            <a:extLst>
              <a:ext uri="{FF2B5EF4-FFF2-40B4-BE49-F238E27FC236}">
                <a16:creationId xmlns:a16="http://schemas.microsoft.com/office/drawing/2014/main" id="{B3F49F59-5A35-445C-C6F7-369F39A7D412}"/>
              </a:ext>
            </a:extLst>
          </p:cNvPr>
          <p:cNvPicPr>
            <a:picLocks noChangeAspect="1"/>
          </p:cNvPicPr>
          <p:nvPr/>
        </p:nvPicPr>
        <p:blipFill rotWithShape="1">
          <a:blip r:embed="rId3">
            <a:clrChange>
              <a:clrFrom>
                <a:srgbClr val="FFFFFF"/>
              </a:clrFrom>
              <a:clrTo>
                <a:srgbClr val="FFFFFF">
                  <a:alpha val="0"/>
                </a:srgbClr>
              </a:clrTo>
            </a:clrChange>
            <a:duotone>
              <a:srgbClr val="83A59D">
                <a:shade val="45000"/>
                <a:satMod val="135000"/>
              </a:srgbClr>
              <a:prstClr val="white"/>
            </a:duotone>
            <a:extLst>
              <a:ext uri="{BEBA8EAE-BF5A-486C-A8C5-ECC9F3942E4B}">
                <a14:imgProps xmlns:a14="http://schemas.microsoft.com/office/drawing/2010/main">
                  <a14:imgLayer r:embed="rId4">
                    <a14:imgEffect>
                      <a14:sharpenSoften amount="25000"/>
                    </a14:imgEffect>
                    <a14:imgEffect>
                      <a14:saturation sat="400000"/>
                    </a14:imgEffect>
                    <a14:imgEffect>
                      <a14:brightnessContrast contrast="40000"/>
                    </a14:imgEffect>
                  </a14:imgLayer>
                </a14:imgProps>
              </a:ext>
            </a:extLst>
          </a:blip>
          <a:srcRect l="3581" t="-252" r="9102"/>
          <a:stretch/>
        </p:blipFill>
        <p:spPr>
          <a:xfrm>
            <a:off x="4368353" y="978669"/>
            <a:ext cx="7658317" cy="5363198"/>
          </a:xfrm>
          <a:prstGeom prst="rect">
            <a:avLst/>
          </a:prstGeom>
        </p:spPr>
      </p:pic>
      <p:pic>
        <p:nvPicPr>
          <p:cNvPr id="6" name="Picture 5">
            <a:extLst>
              <a:ext uri="{FF2B5EF4-FFF2-40B4-BE49-F238E27FC236}">
                <a16:creationId xmlns:a16="http://schemas.microsoft.com/office/drawing/2014/main" id="{BDB09A2A-9532-817D-D22C-831B26EBAA2B}"/>
              </a:ext>
            </a:extLst>
          </p:cNvPr>
          <p:cNvPicPr>
            <a:picLocks noChangeAspect="1"/>
          </p:cNvPicPr>
          <p:nvPr/>
        </p:nvPicPr>
        <p:blipFill>
          <a:blip r:embed="rId5"/>
          <a:stretch>
            <a:fillRect/>
          </a:stretch>
        </p:blipFill>
        <p:spPr>
          <a:xfrm>
            <a:off x="10398369" y="84818"/>
            <a:ext cx="1487624" cy="1787702"/>
          </a:xfrm>
          <a:prstGeom prst="rect">
            <a:avLst/>
          </a:prstGeom>
        </p:spPr>
      </p:pic>
    </p:spTree>
    <p:extLst>
      <p:ext uri="{BB962C8B-B14F-4D97-AF65-F5344CB8AC3E}">
        <p14:creationId xmlns:p14="http://schemas.microsoft.com/office/powerpoint/2010/main" val="211222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59839-4BAF-E94A-75E6-78E258EA4E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D02834-BA50-9EE0-44E6-1BA1E3D5D39B}"/>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13938"/>
                </a:solidFill>
                <a:latin typeface="MrEavesModOT" panose="020B0603060502020202" pitchFamily="34"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a:ln>
                  <a:noFill/>
                </a:ln>
                <a:solidFill>
                  <a:srgbClr val="013938"/>
                </a:solidFill>
                <a:effectLst/>
                <a:uLnTx/>
                <a:uFillTx/>
                <a:latin typeface="MrEavesModOTBook" panose="020B0503060502020202" pitchFamily="34" charset="0"/>
                <a:ea typeface="+mj-ea"/>
                <a:cs typeface="+mj-cs"/>
              </a:rPr>
              <a:t>Charity Governance Code – </a:t>
            </a:r>
            <a:r>
              <a:rPr kumimoji="0" lang="en-GB" sz="4400" b="1" i="0" u="none" strike="noStrike" kern="1200" cap="none" spc="0" normalizeH="0" baseline="0" noProof="0">
                <a:ln>
                  <a:noFill/>
                </a:ln>
                <a:solidFill>
                  <a:srgbClr val="83A59D"/>
                </a:solidFill>
                <a:effectLst/>
                <a:uLnTx/>
                <a:uFillTx/>
                <a:latin typeface="MrEavesModOTBook" panose="020B0503060502020202" pitchFamily="34" charset="0"/>
                <a:ea typeface="+mj-ea"/>
                <a:cs typeface="+mj-cs"/>
              </a:rPr>
              <a:t>Principles </a:t>
            </a:r>
            <a:endParaRPr kumimoji="0" lang="en-GB" sz="4400" b="1" i="0" u="none" strike="noStrike" kern="1200" cap="none" spc="0" normalizeH="0" baseline="0" noProof="0" dirty="0">
              <a:ln>
                <a:noFill/>
              </a:ln>
              <a:solidFill>
                <a:srgbClr val="013938"/>
              </a:solidFill>
              <a:effectLst/>
              <a:uLnTx/>
              <a:uFillTx/>
              <a:latin typeface="MrEavesModOTBook" panose="020B0503060502020202" pitchFamily="34" charset="0"/>
              <a:ea typeface="+mj-ea"/>
              <a:cs typeface="+mj-cs"/>
            </a:endParaRPr>
          </a:p>
        </p:txBody>
      </p:sp>
      <p:sp>
        <p:nvSpPr>
          <p:cNvPr id="3" name="Content Placeholder 4">
            <a:extLst>
              <a:ext uri="{FF2B5EF4-FFF2-40B4-BE49-F238E27FC236}">
                <a16:creationId xmlns:a16="http://schemas.microsoft.com/office/drawing/2014/main" id="{ADC6E2A9-489D-3936-849F-AD2F941E16E3}"/>
              </a:ext>
            </a:extLst>
          </p:cNvPr>
          <p:cNvSpPr txBox="1">
            <a:spLocks/>
          </p:cNvSpPr>
          <p:nvPr/>
        </p:nvSpPr>
        <p:spPr>
          <a:xfrm>
            <a:off x="838200" y="1553592"/>
            <a:ext cx="10315852" cy="424201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AutoNum type="arabicParenR"/>
            </a:pPr>
            <a:r>
              <a:rPr lang="en-GB" sz="2000" b="1" dirty="0">
                <a:solidFill>
                  <a:srgbClr val="668586"/>
                </a:solidFill>
                <a:latin typeface="MrEavesModOTBook" panose="020B0503060502020202" pitchFamily="34" charset="0"/>
              </a:rPr>
              <a:t>Organisational purpose</a:t>
            </a:r>
          </a:p>
          <a:p>
            <a:pPr marL="457200" lvl="1" indent="0">
              <a:buFont typeface="Arial" panose="020B0604020202020204" pitchFamily="34" charset="0"/>
              <a:buNone/>
            </a:pPr>
            <a:r>
              <a:rPr lang="en-GB" sz="1600" dirty="0">
                <a:solidFill>
                  <a:srgbClr val="668586"/>
                </a:solidFill>
                <a:latin typeface="MrEavesModOTBook" panose="020B0503060502020202" pitchFamily="34" charset="0"/>
              </a:rPr>
              <a:t>the trustees should be clear about the charity’s aims and ensure these are delivered effectively and sustainably.</a:t>
            </a:r>
          </a:p>
          <a:p>
            <a:pPr marL="457200" indent="-457200">
              <a:buFont typeface="Arial" panose="020B0604020202020204" pitchFamily="34" charset="0"/>
              <a:buAutoNum type="arabicParenR"/>
            </a:pPr>
            <a:r>
              <a:rPr lang="en-GB" sz="2000" b="1" dirty="0">
                <a:solidFill>
                  <a:srgbClr val="668586"/>
                </a:solidFill>
                <a:latin typeface="MrEavesModOTBook" panose="020B0503060502020202" pitchFamily="34" charset="0"/>
              </a:rPr>
              <a:t>Leadership</a:t>
            </a:r>
          </a:p>
          <a:p>
            <a:pPr marL="457200" lvl="1" indent="0">
              <a:buFont typeface="Arial" panose="020B0604020202020204" pitchFamily="34" charset="0"/>
              <a:buNone/>
            </a:pPr>
            <a:r>
              <a:rPr lang="en-GB" sz="1600" dirty="0">
                <a:solidFill>
                  <a:srgbClr val="668586"/>
                </a:solidFill>
                <a:latin typeface="MrEavesModOTBook" panose="020B0503060502020202" pitchFamily="34" charset="0"/>
              </a:rPr>
              <a:t>strong leadership allows the charity to adopt an appropriate strategy for delivering its aims and values.</a:t>
            </a:r>
          </a:p>
          <a:p>
            <a:pPr marL="457200" indent="-457200">
              <a:buFont typeface="Arial" panose="020B0604020202020204" pitchFamily="34" charset="0"/>
              <a:buAutoNum type="arabicParenR"/>
            </a:pPr>
            <a:r>
              <a:rPr lang="en-GB" sz="2000" b="1" dirty="0">
                <a:solidFill>
                  <a:srgbClr val="668586"/>
                </a:solidFill>
                <a:latin typeface="MrEavesModOTBook" panose="020B0503060502020202" pitchFamily="34" charset="0"/>
              </a:rPr>
              <a:t>Integrity</a:t>
            </a:r>
          </a:p>
          <a:p>
            <a:pPr marL="457200" lvl="1" indent="0">
              <a:buFont typeface="Arial" panose="020B0604020202020204" pitchFamily="34" charset="0"/>
              <a:buNone/>
            </a:pPr>
            <a:r>
              <a:rPr lang="en-GB" sz="1600" dirty="0">
                <a:solidFill>
                  <a:srgbClr val="668586"/>
                </a:solidFill>
                <a:latin typeface="MrEavesModOTBook" panose="020B0503060502020202" pitchFamily="34" charset="0"/>
              </a:rPr>
              <a:t>by adopting values, applying ethical principles to decisions, and creating a supportive culture, a charity acts with integrity which helps it to achieve its purposes.</a:t>
            </a:r>
          </a:p>
          <a:p>
            <a:pPr marL="457200" indent="-457200">
              <a:buFont typeface="Arial" panose="020B0604020202020204" pitchFamily="34" charset="0"/>
              <a:buAutoNum type="arabicParenR"/>
            </a:pPr>
            <a:r>
              <a:rPr lang="en-GB" sz="2000" b="1" dirty="0">
                <a:solidFill>
                  <a:srgbClr val="668586"/>
                </a:solidFill>
                <a:latin typeface="MrEavesModOTBook" panose="020B0503060502020202" pitchFamily="34" charset="0"/>
              </a:rPr>
              <a:t>Decision-making, risk and control</a:t>
            </a:r>
          </a:p>
          <a:p>
            <a:pPr marL="457200" lvl="1" indent="0">
              <a:buFont typeface="Arial" panose="020B0604020202020204" pitchFamily="34" charset="0"/>
              <a:buNone/>
            </a:pPr>
            <a:r>
              <a:rPr lang="en-GB" sz="1600" dirty="0">
                <a:solidFill>
                  <a:srgbClr val="668586"/>
                </a:solidFill>
                <a:latin typeface="MrEavesModOTBook" panose="020B0503060502020202" pitchFamily="34" charset="0"/>
              </a:rPr>
              <a:t>all decisions taken by the trustees should be informed, rigorous and timely. There should be management systems in place which are carefully monitored to ensure the trustees oversee all delegated matters.</a:t>
            </a:r>
          </a:p>
          <a:p>
            <a:pPr marL="457200" indent="-457200">
              <a:buFont typeface="Arial" panose="020B0604020202020204" pitchFamily="34" charset="0"/>
              <a:buAutoNum type="arabicParenR"/>
            </a:pPr>
            <a:r>
              <a:rPr lang="en-GB" sz="2000" b="1" dirty="0">
                <a:solidFill>
                  <a:srgbClr val="668586"/>
                </a:solidFill>
                <a:latin typeface="MrEavesModOTBook" panose="020B0503060502020202" pitchFamily="34" charset="0"/>
              </a:rPr>
              <a:t>Board effectiveness</a:t>
            </a:r>
          </a:p>
          <a:p>
            <a:pPr marL="457200" lvl="1" indent="0">
              <a:buFont typeface="Arial" panose="020B0604020202020204" pitchFamily="34" charset="0"/>
              <a:buNone/>
            </a:pPr>
            <a:r>
              <a:rPr lang="en-GB" sz="1600" dirty="0">
                <a:solidFill>
                  <a:srgbClr val="668586"/>
                </a:solidFill>
                <a:latin typeface="MrEavesModOTBook" panose="020B0503060502020202" pitchFamily="34" charset="0"/>
              </a:rPr>
              <a:t>the trustees should work as an effective team, balancing their skills, experience, background, and knowledge to make informed decisions.</a:t>
            </a:r>
          </a:p>
          <a:p>
            <a:pPr marL="457200" indent="-457200">
              <a:buFont typeface="Arial" panose="020B0604020202020204" pitchFamily="34" charset="0"/>
              <a:buAutoNum type="arabicParenR"/>
            </a:pPr>
            <a:r>
              <a:rPr lang="en-GB" sz="2000" b="1" dirty="0">
                <a:solidFill>
                  <a:srgbClr val="668586"/>
                </a:solidFill>
                <a:latin typeface="MrEavesModOTBook" panose="020B0503060502020202" pitchFamily="34" charset="0"/>
              </a:rPr>
              <a:t>Equality, diversity and inclusion</a:t>
            </a:r>
          </a:p>
          <a:p>
            <a:pPr marL="457200" lvl="1" indent="0">
              <a:buFont typeface="Arial" panose="020B0604020202020204" pitchFamily="34" charset="0"/>
              <a:buNone/>
            </a:pPr>
            <a:r>
              <a:rPr lang="en-GB" sz="1600" dirty="0">
                <a:solidFill>
                  <a:srgbClr val="668586"/>
                </a:solidFill>
                <a:latin typeface="MrEavesModOTBook" panose="020B0503060502020202" pitchFamily="34" charset="0"/>
              </a:rPr>
              <a:t>it is important to have a clear, agreed and effective approach to support these issues.</a:t>
            </a:r>
          </a:p>
          <a:p>
            <a:pPr marL="457200" indent="-457200">
              <a:buFont typeface="Arial" panose="020B0604020202020204" pitchFamily="34" charset="0"/>
              <a:buAutoNum type="arabicParenR"/>
            </a:pPr>
            <a:r>
              <a:rPr lang="en-GB" sz="2000" b="1" dirty="0">
                <a:solidFill>
                  <a:srgbClr val="668586"/>
                </a:solidFill>
                <a:latin typeface="MrEavesModOTBook" panose="020B0503060502020202" pitchFamily="34" charset="0"/>
              </a:rPr>
              <a:t>Openness and accountability</a:t>
            </a:r>
          </a:p>
          <a:p>
            <a:pPr marL="457200" lvl="1" indent="0">
              <a:buFont typeface="Arial" panose="020B0604020202020204" pitchFamily="34" charset="0"/>
              <a:buNone/>
            </a:pPr>
            <a:r>
              <a:rPr lang="en-GB" sz="1600" dirty="0">
                <a:solidFill>
                  <a:srgbClr val="668586"/>
                </a:solidFill>
                <a:latin typeface="MrEavesModOTBook" panose="020B0503060502020202" pitchFamily="34" charset="0"/>
              </a:rPr>
              <a:t>the trustees should lead in being transparent and accountable which will increase the public’s trust in charities</a:t>
            </a:r>
          </a:p>
        </p:txBody>
      </p:sp>
    </p:spTree>
    <p:extLst>
      <p:ext uri="{BB962C8B-B14F-4D97-AF65-F5344CB8AC3E}">
        <p14:creationId xmlns:p14="http://schemas.microsoft.com/office/powerpoint/2010/main" val="879756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59839-4BAF-E94A-75E6-78E258EA4E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3568A9-7CB7-2974-253E-FE6F3E1C2B75}"/>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13938"/>
                </a:solidFill>
                <a:latin typeface="MrEavesModOT" panose="020B0603060502020202" pitchFamily="34"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a:ln>
                  <a:noFill/>
                </a:ln>
                <a:solidFill>
                  <a:srgbClr val="013938"/>
                </a:solidFill>
                <a:effectLst/>
                <a:uLnTx/>
                <a:uFillTx/>
                <a:latin typeface="MrEavesModOTBook" panose="020B0503060502020202" pitchFamily="34" charset="0"/>
                <a:ea typeface="+mj-ea"/>
                <a:cs typeface="+mj-cs"/>
              </a:rPr>
              <a:t>Charity Governance Code – </a:t>
            </a:r>
            <a:r>
              <a:rPr kumimoji="0" lang="en-GB" sz="4400" b="1" i="0" u="none" strike="noStrike" kern="1200" cap="none" spc="0" normalizeH="0" baseline="0" noProof="0">
                <a:ln>
                  <a:noFill/>
                </a:ln>
                <a:solidFill>
                  <a:srgbClr val="83A59D"/>
                </a:solidFill>
                <a:effectLst/>
                <a:uLnTx/>
                <a:uFillTx/>
                <a:latin typeface="MrEavesModOTBook" panose="020B0503060502020202" pitchFamily="34" charset="0"/>
                <a:ea typeface="+mj-ea"/>
                <a:cs typeface="+mj-cs"/>
              </a:rPr>
              <a:t>Diagnostic Tool </a:t>
            </a:r>
            <a:endParaRPr kumimoji="0" lang="en-GB" sz="4400" b="1" i="0" u="none" strike="noStrike" kern="1200" cap="none" spc="0" normalizeH="0" baseline="0" noProof="0" dirty="0">
              <a:ln>
                <a:noFill/>
              </a:ln>
              <a:solidFill>
                <a:srgbClr val="83A59D"/>
              </a:solidFill>
              <a:effectLst/>
              <a:uLnTx/>
              <a:uFillTx/>
              <a:latin typeface="MrEavesModOTBook" panose="020B0503060502020202" pitchFamily="34" charset="0"/>
              <a:ea typeface="+mj-ea"/>
              <a:cs typeface="+mj-cs"/>
            </a:endParaRPr>
          </a:p>
        </p:txBody>
      </p:sp>
      <p:sp>
        <p:nvSpPr>
          <p:cNvPr id="3" name="Content Placeholder 4">
            <a:extLst>
              <a:ext uri="{FF2B5EF4-FFF2-40B4-BE49-F238E27FC236}">
                <a16:creationId xmlns:a16="http://schemas.microsoft.com/office/drawing/2014/main" id="{8463535F-60E5-9557-9CA6-DF87B8C40088}"/>
              </a:ext>
            </a:extLst>
          </p:cNvPr>
          <p:cNvSpPr txBox="1">
            <a:spLocks/>
          </p:cNvSpPr>
          <p:nvPr/>
        </p:nvSpPr>
        <p:spPr>
          <a:xfrm>
            <a:off x="857450" y="1500324"/>
            <a:ext cx="10315852" cy="363985"/>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dirty="0">
                <a:solidFill>
                  <a:srgbClr val="668586"/>
                </a:solidFill>
                <a:latin typeface="MrEavesModOTBook" panose="020B0503060502020202" pitchFamily="34" charset="0"/>
              </a:rPr>
              <a:t>Provides a table to enable trustees to assess whether they are complying with recommended best practice – laid out as follows: </a:t>
            </a:r>
          </a:p>
        </p:txBody>
      </p:sp>
      <p:pic>
        <p:nvPicPr>
          <p:cNvPr id="4" name="Picture 3" descr="A screenshot of a computer&#10;&#10;Description automatically generated">
            <a:extLst>
              <a:ext uri="{FF2B5EF4-FFF2-40B4-BE49-F238E27FC236}">
                <a16:creationId xmlns:a16="http://schemas.microsoft.com/office/drawing/2014/main" id="{311E87A6-9703-1DEF-2C15-6A99B8168D3A}"/>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1018698" y="1864309"/>
            <a:ext cx="9354425" cy="3880232"/>
          </a:xfrm>
          <a:prstGeom prst="rect">
            <a:avLst/>
          </a:prstGeom>
        </p:spPr>
      </p:pic>
      <p:pic>
        <p:nvPicPr>
          <p:cNvPr id="6" name="Picture 5">
            <a:extLst>
              <a:ext uri="{FF2B5EF4-FFF2-40B4-BE49-F238E27FC236}">
                <a16:creationId xmlns:a16="http://schemas.microsoft.com/office/drawing/2014/main" id="{8DD69CE9-D52E-F106-EF17-1EC42E7367EB}"/>
              </a:ext>
            </a:extLst>
          </p:cNvPr>
          <p:cNvPicPr>
            <a:picLocks noChangeAspect="1"/>
          </p:cNvPicPr>
          <p:nvPr/>
        </p:nvPicPr>
        <p:blipFill>
          <a:blip r:embed="rId5"/>
          <a:stretch>
            <a:fillRect/>
          </a:stretch>
        </p:blipFill>
        <p:spPr>
          <a:xfrm>
            <a:off x="10450238" y="365125"/>
            <a:ext cx="1484627" cy="1812315"/>
          </a:xfrm>
          <a:prstGeom prst="rect">
            <a:avLst/>
          </a:prstGeom>
        </p:spPr>
      </p:pic>
    </p:spTree>
    <p:extLst>
      <p:ext uri="{BB962C8B-B14F-4D97-AF65-F5344CB8AC3E}">
        <p14:creationId xmlns:p14="http://schemas.microsoft.com/office/powerpoint/2010/main" val="635420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3C93EE-26C5-8950-2695-5C434A3C5114}"/>
              </a:ext>
            </a:extLst>
          </p:cNvPr>
          <p:cNvSpPr>
            <a:spLocks noGrp="1"/>
          </p:cNvSpPr>
          <p:nvPr>
            <p:ph type="title"/>
          </p:nvPr>
        </p:nvSpPr>
        <p:spPr>
          <a:xfrm>
            <a:off x="838200" y="365125"/>
            <a:ext cx="10515600" cy="1325563"/>
          </a:xfrm>
        </p:spPr>
        <p:txBody>
          <a:bodyPr anchor="ctr">
            <a:normAutofit/>
          </a:bodyPr>
          <a:lstStyle/>
          <a:p>
            <a:r>
              <a:rPr lang="en-GB" dirty="0"/>
              <a:t>Presented by:</a:t>
            </a:r>
          </a:p>
        </p:txBody>
      </p:sp>
      <p:sp>
        <p:nvSpPr>
          <p:cNvPr id="7" name="Text Placeholder 6">
            <a:extLst>
              <a:ext uri="{FF2B5EF4-FFF2-40B4-BE49-F238E27FC236}">
                <a16:creationId xmlns:a16="http://schemas.microsoft.com/office/drawing/2014/main" id="{11BBE3C7-6EDC-D5B2-EABB-0533CB0295CC}"/>
              </a:ext>
            </a:extLst>
          </p:cNvPr>
          <p:cNvSpPr>
            <a:spLocks noGrp="1"/>
          </p:cNvSpPr>
          <p:nvPr>
            <p:ph idx="1"/>
          </p:nvPr>
        </p:nvSpPr>
        <p:spPr>
          <a:xfrm>
            <a:off x="838200" y="1825625"/>
            <a:ext cx="5162550" cy="4351338"/>
          </a:xfrm>
        </p:spPr>
        <p:txBody>
          <a:bodyPr>
            <a:normAutofit/>
          </a:bodyPr>
          <a:lstStyle/>
          <a:p>
            <a:pPr marL="0" lvl="0" indent="0">
              <a:spcBef>
                <a:spcPct val="0"/>
              </a:spcBef>
              <a:buNone/>
              <a:defRPr/>
            </a:pPr>
            <a:r>
              <a:rPr lang="en-GB" b="1" dirty="0"/>
              <a:t>Joe Hobbins </a:t>
            </a:r>
          </a:p>
          <a:p>
            <a:pPr lvl="0">
              <a:spcBef>
                <a:spcPct val="0"/>
              </a:spcBef>
              <a:defRPr/>
            </a:pPr>
            <a:r>
              <a:rPr lang="en-GB" dirty="0"/>
              <a:t>Solicitor </a:t>
            </a:r>
          </a:p>
          <a:p>
            <a:pPr lvl="0">
              <a:spcBef>
                <a:spcPct val="0"/>
              </a:spcBef>
              <a:defRPr/>
            </a:pPr>
            <a:r>
              <a:rPr lang="en-GB" dirty="0"/>
              <a:t>Charities and Not-for-Profit</a:t>
            </a:r>
          </a:p>
          <a:p>
            <a:pPr lvl="0">
              <a:spcBef>
                <a:spcPct val="0"/>
              </a:spcBef>
              <a:defRPr/>
            </a:pPr>
            <a:endParaRPr lang="en-GB" dirty="0"/>
          </a:p>
          <a:p>
            <a:pPr lvl="0">
              <a:spcBef>
                <a:spcPct val="0"/>
              </a:spcBef>
              <a:defRPr/>
            </a:pPr>
            <a:r>
              <a:rPr lang="en-GB" dirty="0"/>
              <a:t>T:  01604 463 157 </a:t>
            </a:r>
          </a:p>
          <a:p>
            <a:pPr lvl="0">
              <a:spcBef>
                <a:spcPct val="0"/>
              </a:spcBef>
              <a:defRPr/>
            </a:pPr>
            <a:r>
              <a:rPr lang="en-GB" dirty="0"/>
              <a:t>M: 07909262049  </a:t>
            </a:r>
          </a:p>
          <a:p>
            <a:pPr lvl="0">
              <a:spcBef>
                <a:spcPct val="0"/>
              </a:spcBef>
              <a:defRPr/>
            </a:pPr>
            <a:r>
              <a:rPr lang="en-GB" dirty="0"/>
              <a:t>E: </a:t>
            </a:r>
            <a:r>
              <a:rPr lang="en-GB" dirty="0" err="1"/>
              <a:t>JHobbins@hcrlaw.com</a:t>
            </a:r>
            <a:endParaRPr lang="en-GB" dirty="0"/>
          </a:p>
          <a:p>
            <a:endParaRPr lang="en-GB" dirty="0"/>
          </a:p>
        </p:txBody>
      </p:sp>
      <p:pic>
        <p:nvPicPr>
          <p:cNvPr id="3" name="Picture 2">
            <a:extLst>
              <a:ext uri="{FF2B5EF4-FFF2-40B4-BE49-F238E27FC236}">
                <a16:creationId xmlns:a16="http://schemas.microsoft.com/office/drawing/2014/main" id="{3036CE9D-99D6-0EFB-D587-6529409D1F2F}"/>
              </a:ext>
            </a:extLst>
          </p:cNvPr>
          <p:cNvPicPr>
            <a:picLocks noChangeAspect="1"/>
          </p:cNvPicPr>
          <p:nvPr/>
        </p:nvPicPr>
        <p:blipFill>
          <a:blip r:embed="rId2"/>
          <a:srcRect r="42169"/>
          <a:stretch>
            <a:fillRect/>
          </a:stretch>
        </p:blipFill>
        <p:spPr>
          <a:xfrm>
            <a:off x="6827004" y="952350"/>
            <a:ext cx="3853418" cy="3739571"/>
          </a:xfrm>
          <a:prstGeom prst="rect">
            <a:avLst/>
          </a:prstGeom>
        </p:spPr>
      </p:pic>
    </p:spTree>
    <p:extLst>
      <p:ext uri="{BB962C8B-B14F-4D97-AF65-F5344CB8AC3E}">
        <p14:creationId xmlns:p14="http://schemas.microsoft.com/office/powerpoint/2010/main" val="40823785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59839-4BAF-E94A-75E6-78E258EA4E33}"/>
            </a:ext>
          </a:extLst>
        </p:cNvPr>
        <p:cNvGrpSpPr/>
        <p:nvPr/>
      </p:nvGrpSpPr>
      <p:grpSpPr>
        <a:xfrm>
          <a:off x="0" y="0"/>
          <a:ext cx="0" cy="0"/>
          <a:chOff x="0" y="0"/>
          <a:chExt cx="0" cy="0"/>
        </a:xfrm>
      </p:grpSpPr>
      <p:sp>
        <p:nvSpPr>
          <p:cNvPr id="2" name="Content Placeholder 4">
            <a:extLst>
              <a:ext uri="{FF2B5EF4-FFF2-40B4-BE49-F238E27FC236}">
                <a16:creationId xmlns:a16="http://schemas.microsoft.com/office/drawing/2014/main" id="{3CC7045C-6353-FA44-345C-E0C92EC3086F}"/>
              </a:ext>
            </a:extLst>
          </p:cNvPr>
          <p:cNvSpPr txBox="1">
            <a:spLocks/>
          </p:cNvSpPr>
          <p:nvPr/>
        </p:nvSpPr>
        <p:spPr>
          <a:xfrm>
            <a:off x="857450" y="1484837"/>
            <a:ext cx="9600446" cy="41968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13938"/>
                </a:solidFill>
                <a:latin typeface="MrEavesModOT" panose="020B0603060502020202"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13938"/>
                </a:solidFill>
                <a:latin typeface="MrEavesModOT" panose="020B0603060502020202"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13938"/>
                </a:solidFill>
                <a:latin typeface="MrEavesModOT" panose="020B0603060502020202"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13938"/>
                </a:solidFill>
                <a:latin typeface="MrEavesModOT" panose="020B0603060502020202"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13938"/>
                </a:solidFill>
                <a:latin typeface="MrEavesModOT" panose="020B0603060502020202"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2400" dirty="0">
                <a:latin typeface="MrEavesModOTBook" panose="020B0503060502020202" pitchFamily="34" charset="0"/>
              </a:rPr>
              <a:t>Guidance to charities to help them run as effectively as possible</a:t>
            </a:r>
          </a:p>
          <a:p>
            <a:pPr>
              <a:lnSpc>
                <a:spcPct val="100000"/>
              </a:lnSpc>
            </a:pPr>
            <a:r>
              <a:rPr lang="en-GB" sz="2400" dirty="0">
                <a:latin typeface="MrEavesModOTBook" panose="020B0503060502020202" pitchFamily="34" charset="0"/>
              </a:rPr>
              <a:t>5-minute guides for charity trustees</a:t>
            </a:r>
          </a:p>
          <a:p>
            <a:pPr>
              <a:lnSpc>
                <a:spcPct val="100000"/>
              </a:lnSpc>
            </a:pPr>
            <a:r>
              <a:rPr lang="en-GB" sz="2400" dirty="0">
                <a:latin typeface="MrEavesModOTBook" panose="020B0503060502020202" pitchFamily="34" charset="0"/>
              </a:rPr>
              <a:t>Link to CC guidance:</a:t>
            </a:r>
          </a:p>
        </p:txBody>
      </p:sp>
      <p:pic>
        <p:nvPicPr>
          <p:cNvPr id="3" name="Picture 2">
            <a:extLst>
              <a:ext uri="{FF2B5EF4-FFF2-40B4-BE49-F238E27FC236}">
                <a16:creationId xmlns:a16="http://schemas.microsoft.com/office/drawing/2014/main" id="{AFFB4E29-0FDA-0318-84C7-3143A96B91F3}"/>
              </a:ext>
            </a:extLst>
          </p:cNvPr>
          <p:cNvPicPr>
            <a:picLocks noChangeAspect="1"/>
          </p:cNvPicPr>
          <p:nvPr/>
        </p:nvPicPr>
        <p:blipFill>
          <a:blip r:embed="rId3">
            <a:duotone>
              <a:srgbClr val="83A59D">
                <a:shade val="45000"/>
                <a:satMod val="135000"/>
              </a:srgbClr>
              <a:prstClr val="white"/>
            </a:duotone>
          </a:blip>
          <a:stretch>
            <a:fillRect/>
          </a:stretch>
        </p:blipFill>
        <p:spPr>
          <a:xfrm>
            <a:off x="4665209" y="2533969"/>
            <a:ext cx="2861582" cy="3147740"/>
          </a:xfrm>
          <a:prstGeom prst="rect">
            <a:avLst/>
          </a:prstGeom>
        </p:spPr>
      </p:pic>
      <p:sp>
        <p:nvSpPr>
          <p:cNvPr id="4" name="Title 1">
            <a:extLst>
              <a:ext uri="{FF2B5EF4-FFF2-40B4-BE49-F238E27FC236}">
                <a16:creationId xmlns:a16="http://schemas.microsoft.com/office/drawing/2014/main" id="{FA999025-3680-D0A8-5459-0931B0611783}"/>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13938"/>
                </a:solidFill>
                <a:latin typeface="MrEavesModOT" panose="020B0603060502020202" pitchFamily="34"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a:ln>
                  <a:noFill/>
                </a:ln>
                <a:solidFill>
                  <a:srgbClr val="013938"/>
                </a:solidFill>
                <a:effectLst/>
                <a:uLnTx/>
                <a:uFillTx/>
                <a:latin typeface="MrEavesModOTBook" panose="020B0503060502020202" pitchFamily="34" charset="0"/>
                <a:ea typeface="+mj-ea"/>
                <a:cs typeface="+mj-cs"/>
              </a:rPr>
              <a:t>The Charity Commission – </a:t>
            </a:r>
            <a:r>
              <a:rPr kumimoji="0" lang="en-GB" sz="4400" b="1" i="0" u="none" strike="noStrike" kern="1200" cap="none" spc="0" normalizeH="0" baseline="0" noProof="0">
                <a:ln>
                  <a:noFill/>
                </a:ln>
                <a:solidFill>
                  <a:srgbClr val="83A59D"/>
                </a:solidFill>
                <a:effectLst/>
                <a:uLnTx/>
                <a:uFillTx/>
                <a:latin typeface="MrEavesModOTBook" panose="020B0503060502020202" pitchFamily="34" charset="0"/>
                <a:ea typeface="+mj-ea"/>
                <a:cs typeface="+mj-cs"/>
              </a:rPr>
              <a:t>Guidance </a:t>
            </a:r>
            <a:endParaRPr kumimoji="0" lang="en-GB" sz="4400" b="1" i="0" u="none" strike="noStrike" kern="1200" cap="none" spc="0" normalizeH="0" baseline="0" noProof="0" dirty="0">
              <a:ln>
                <a:noFill/>
              </a:ln>
              <a:solidFill>
                <a:srgbClr val="83A59D"/>
              </a:solidFill>
              <a:effectLst/>
              <a:uLnTx/>
              <a:uFillTx/>
              <a:latin typeface="MrEavesModOTBook" panose="020B0503060502020202" pitchFamily="34" charset="0"/>
              <a:ea typeface="+mj-ea"/>
              <a:cs typeface="+mj-cs"/>
            </a:endParaRPr>
          </a:p>
        </p:txBody>
      </p:sp>
    </p:spTree>
    <p:extLst>
      <p:ext uri="{BB962C8B-B14F-4D97-AF65-F5344CB8AC3E}">
        <p14:creationId xmlns:p14="http://schemas.microsoft.com/office/powerpoint/2010/main" val="2443700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3C93EE-26C5-8950-2695-5C434A3C5114}"/>
              </a:ext>
            </a:extLst>
          </p:cNvPr>
          <p:cNvSpPr>
            <a:spLocks noGrp="1"/>
          </p:cNvSpPr>
          <p:nvPr>
            <p:ph type="title"/>
          </p:nvPr>
        </p:nvSpPr>
        <p:spPr/>
        <p:txBody>
          <a:bodyPr/>
          <a:lstStyle/>
          <a:p>
            <a:r>
              <a:rPr lang="en-GB" dirty="0"/>
              <a:t>Any questions?</a:t>
            </a:r>
          </a:p>
        </p:txBody>
      </p:sp>
    </p:spTree>
    <p:extLst>
      <p:ext uri="{BB962C8B-B14F-4D97-AF65-F5344CB8AC3E}">
        <p14:creationId xmlns:p14="http://schemas.microsoft.com/office/powerpoint/2010/main" val="3257099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59839-4BAF-E94A-75E6-78E258EA4E3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5193158-28D7-0D50-237A-BA0371F8136D}"/>
              </a:ext>
            </a:extLst>
          </p:cNvPr>
          <p:cNvSpPr txBox="1"/>
          <p:nvPr/>
        </p:nvSpPr>
        <p:spPr>
          <a:xfrm>
            <a:off x="740780" y="810228"/>
            <a:ext cx="5197033" cy="769441"/>
          </a:xfrm>
          <a:prstGeom prst="rect">
            <a:avLst/>
          </a:prstGeom>
          <a:noFill/>
        </p:spPr>
        <p:txBody>
          <a:bodyPr wrap="square" rtlCol="0">
            <a:spAutoFit/>
          </a:bodyPr>
          <a:lstStyle/>
          <a:p>
            <a:r>
              <a:rPr kumimoji="0" lang="en-US" sz="4400" b="1" i="0" u="none" strike="noStrike" kern="1200" cap="none" spc="0" normalizeH="0" baseline="0" noProof="0" dirty="0">
                <a:ln>
                  <a:noFill/>
                </a:ln>
                <a:solidFill>
                  <a:srgbClr val="013938"/>
                </a:solidFill>
                <a:effectLst/>
                <a:uLnTx/>
                <a:uFillTx/>
                <a:latin typeface="MrEavesModOTBook" panose="020B0503060502020202" pitchFamily="34" charset="0"/>
                <a:ea typeface="+mj-ea"/>
                <a:cs typeface="+mj-cs"/>
              </a:rPr>
              <a:t>Overview of the session</a:t>
            </a:r>
            <a:endParaRPr lang="en-GB" sz="3600" dirty="0">
              <a:latin typeface="MrEavesModOT" panose="020B0603060502020202" pitchFamily="34" charset="0"/>
            </a:endParaRPr>
          </a:p>
        </p:txBody>
      </p:sp>
      <p:sp>
        <p:nvSpPr>
          <p:cNvPr id="5" name="TextBox 4">
            <a:extLst>
              <a:ext uri="{FF2B5EF4-FFF2-40B4-BE49-F238E27FC236}">
                <a16:creationId xmlns:a16="http://schemas.microsoft.com/office/drawing/2014/main" id="{B66F6AF5-4221-159C-CD9C-534361FF6C4F}"/>
              </a:ext>
            </a:extLst>
          </p:cNvPr>
          <p:cNvSpPr txBox="1"/>
          <p:nvPr/>
        </p:nvSpPr>
        <p:spPr>
          <a:xfrm>
            <a:off x="740780" y="1799178"/>
            <a:ext cx="8356921" cy="2246769"/>
          </a:xfrm>
          <a:prstGeom prst="rect">
            <a:avLst/>
          </a:prstGeom>
          <a:noFill/>
        </p:spPr>
        <p:txBody>
          <a:bodyPr wrap="square" rtlCol="0">
            <a:spAutoFit/>
          </a:bodyPr>
          <a:lstStyle/>
          <a:p>
            <a:pPr marL="285750" indent="-285750">
              <a:spcBef>
                <a:spcPts val="1200"/>
              </a:spcBef>
              <a:spcAft>
                <a:spcPts val="1200"/>
              </a:spcAft>
              <a:buFont typeface="Arial" panose="020B0604020202020204" pitchFamily="34" charset="0"/>
              <a:buChar char="•"/>
            </a:pPr>
            <a:r>
              <a:rPr lang="en-GB" sz="2000" dirty="0">
                <a:solidFill>
                  <a:srgbClr val="013938"/>
                </a:solidFill>
                <a:latin typeface="MrEavesModOT" panose="020B0603060502020202" pitchFamily="34" charset="0"/>
              </a:rPr>
              <a:t>What it means to be a charity trustee </a:t>
            </a:r>
          </a:p>
          <a:p>
            <a:pPr marL="285750" indent="-285750">
              <a:spcBef>
                <a:spcPts val="1200"/>
              </a:spcBef>
              <a:spcAft>
                <a:spcPts val="1200"/>
              </a:spcAft>
              <a:buFont typeface="Arial" panose="020B0604020202020204" pitchFamily="34" charset="0"/>
              <a:buChar char="•"/>
            </a:pPr>
            <a:r>
              <a:rPr lang="en-GB" sz="2000" dirty="0">
                <a:solidFill>
                  <a:srgbClr val="013938"/>
                </a:solidFill>
                <a:latin typeface="MrEavesModOT" panose="020B0603060502020202" pitchFamily="34" charset="0"/>
              </a:rPr>
              <a:t>The core duties of a trustee </a:t>
            </a:r>
          </a:p>
          <a:p>
            <a:pPr marL="285750" indent="-285750">
              <a:spcBef>
                <a:spcPts val="1200"/>
              </a:spcBef>
              <a:spcAft>
                <a:spcPts val="1200"/>
              </a:spcAft>
              <a:buFont typeface="Arial" panose="020B0604020202020204" pitchFamily="34" charset="0"/>
              <a:buChar char="•"/>
            </a:pPr>
            <a:r>
              <a:rPr lang="en-GB" sz="2000" dirty="0">
                <a:solidFill>
                  <a:srgbClr val="013938"/>
                </a:solidFill>
                <a:latin typeface="MrEavesModOT" panose="020B0603060502020202" pitchFamily="34" charset="0"/>
              </a:rPr>
              <a:t>The role of the Charity Commission </a:t>
            </a:r>
          </a:p>
          <a:p>
            <a:pPr marL="285750" indent="-285750">
              <a:spcBef>
                <a:spcPts val="1200"/>
              </a:spcBef>
              <a:spcAft>
                <a:spcPts val="1200"/>
              </a:spcAft>
              <a:buFont typeface="Arial" panose="020B0604020202020204" pitchFamily="34" charset="0"/>
              <a:buChar char="•"/>
            </a:pPr>
            <a:r>
              <a:rPr lang="en-GB" sz="2000" dirty="0">
                <a:solidFill>
                  <a:srgbClr val="013938"/>
                </a:solidFill>
                <a:latin typeface="MrEavesModOT" panose="020B0603060502020202" pitchFamily="34" charset="0"/>
              </a:rPr>
              <a:t>Useful materials for maximising effectiveness and compliance</a:t>
            </a:r>
          </a:p>
        </p:txBody>
      </p:sp>
    </p:spTree>
    <p:extLst>
      <p:ext uri="{BB962C8B-B14F-4D97-AF65-F5344CB8AC3E}">
        <p14:creationId xmlns:p14="http://schemas.microsoft.com/office/powerpoint/2010/main" val="2611631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18DA2F-C0CA-E740-4EB8-AC324A9C814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B5A6F7D-8791-153C-A3E2-836B72EA0030}"/>
              </a:ext>
            </a:extLst>
          </p:cNvPr>
          <p:cNvSpPr txBox="1"/>
          <p:nvPr/>
        </p:nvSpPr>
        <p:spPr>
          <a:xfrm>
            <a:off x="528192" y="458404"/>
            <a:ext cx="8866208" cy="769441"/>
          </a:xfrm>
          <a:prstGeom prst="rect">
            <a:avLst/>
          </a:prstGeom>
          <a:noFill/>
        </p:spPr>
        <p:txBody>
          <a:bodyPr wrap="square" rtlCol="0">
            <a:spAutoFit/>
          </a:bodyPr>
          <a:lstStyle/>
          <a:p>
            <a:r>
              <a:rPr lang="en-GB" sz="4400" dirty="0">
                <a:solidFill>
                  <a:srgbClr val="013938"/>
                </a:solidFill>
                <a:latin typeface="MrEavesModOT" panose="020B0603060502020202" pitchFamily="34" charset="0"/>
              </a:rPr>
              <a:t>Charity Trustee </a:t>
            </a:r>
          </a:p>
        </p:txBody>
      </p:sp>
      <p:sp>
        <p:nvSpPr>
          <p:cNvPr id="2" name="Content Placeholder 2">
            <a:extLst>
              <a:ext uri="{FF2B5EF4-FFF2-40B4-BE49-F238E27FC236}">
                <a16:creationId xmlns:a16="http://schemas.microsoft.com/office/drawing/2014/main" id="{10273831-867D-8C07-9F3B-3B9AA42F744C}"/>
              </a:ext>
            </a:extLst>
          </p:cNvPr>
          <p:cNvSpPr>
            <a:spLocks noGrp="1"/>
          </p:cNvSpPr>
          <p:nvPr>
            <p:ph idx="1"/>
          </p:nvPr>
        </p:nvSpPr>
        <p:spPr>
          <a:xfrm>
            <a:off x="642303" y="1124691"/>
            <a:ext cx="10515600" cy="4608618"/>
          </a:xfrm>
        </p:spPr>
        <p:txBody>
          <a:bodyPr>
            <a:normAutofit/>
          </a:bodyPr>
          <a:lstStyle/>
          <a:p>
            <a:pPr>
              <a:lnSpc>
                <a:spcPct val="150000"/>
              </a:lnSpc>
            </a:pPr>
            <a:endParaRPr lang="en-GB" sz="1100" dirty="0">
              <a:latin typeface="MrEavesModOTBook" panose="020B0503060502020202" pitchFamily="34" charset="0"/>
            </a:endParaRPr>
          </a:p>
          <a:p>
            <a:pPr marL="0" indent="0">
              <a:lnSpc>
                <a:spcPct val="110000"/>
              </a:lnSpc>
              <a:spcBef>
                <a:spcPts val="0"/>
              </a:spcBef>
              <a:buNone/>
            </a:pPr>
            <a:r>
              <a:rPr lang="en-GB" sz="2000" b="1" u="sng" dirty="0">
                <a:latin typeface="MrEavesModOTBook" panose="020B0503060502020202" pitchFamily="34" charset="0"/>
              </a:rPr>
              <a:t>Trustee</a:t>
            </a:r>
            <a:r>
              <a:rPr lang="en-GB" sz="2000" dirty="0">
                <a:latin typeface="MrEavesModOTBook" panose="020B0503060502020202" pitchFamily="34" charset="0"/>
              </a:rPr>
              <a:t> = the persons having the general control and management of the administration of a charity.</a:t>
            </a:r>
          </a:p>
          <a:p>
            <a:pPr marL="0" indent="0">
              <a:lnSpc>
                <a:spcPct val="100000"/>
              </a:lnSpc>
              <a:spcBef>
                <a:spcPts val="0"/>
              </a:spcBef>
              <a:buNone/>
            </a:pPr>
            <a:endParaRPr lang="en-GB" sz="2000" b="1" dirty="0">
              <a:latin typeface="MrEavesModOTBook" panose="020B0503060502020202" pitchFamily="34" charset="0"/>
            </a:endParaRPr>
          </a:p>
          <a:p>
            <a:pPr marL="0" indent="0">
              <a:buNone/>
            </a:pPr>
            <a:r>
              <a:rPr lang="en-US" sz="2000" b="1" u="sng" dirty="0">
                <a:latin typeface="MrEavesModOTBook" panose="020B0503060502020202" pitchFamily="34" charset="0"/>
              </a:rPr>
              <a:t>Charity</a:t>
            </a:r>
            <a:r>
              <a:rPr lang="en-US" sz="2000" dirty="0">
                <a:latin typeface="MrEavesModOTBook" panose="020B0503060502020202" pitchFamily="34" charset="0"/>
              </a:rPr>
              <a:t> = an institution which: </a:t>
            </a:r>
          </a:p>
          <a:p>
            <a:pPr marL="742950" indent="-457200">
              <a:buFont typeface="+mj-lt"/>
              <a:buAutoNum type="alphaLcParenR"/>
            </a:pPr>
            <a:r>
              <a:rPr lang="en-US" sz="2000" dirty="0">
                <a:latin typeface="MrEavesModOTBook" panose="020B0503060502020202" pitchFamily="34" charset="0"/>
              </a:rPr>
              <a:t>is established for charitable purposes only; and </a:t>
            </a:r>
          </a:p>
          <a:p>
            <a:pPr marL="742950" indent="-457200">
              <a:buFont typeface="+mj-lt"/>
              <a:buAutoNum type="alphaLcParenR"/>
            </a:pPr>
            <a:r>
              <a:rPr lang="en-US" sz="2000" dirty="0">
                <a:latin typeface="MrEavesModOTBook" panose="020B0503060502020202" pitchFamily="34" charset="0"/>
              </a:rPr>
              <a:t>is subject to the control of the High Court’s charity law jurisdiction.</a:t>
            </a:r>
          </a:p>
          <a:p>
            <a:pPr marL="0" indent="0">
              <a:lnSpc>
                <a:spcPct val="100000"/>
              </a:lnSpc>
              <a:spcBef>
                <a:spcPts val="0"/>
              </a:spcBef>
              <a:buNone/>
            </a:pPr>
            <a:endParaRPr lang="en-GB" sz="2000" dirty="0">
              <a:latin typeface="MrEavesModOTBook" panose="020B0503060502020202" pitchFamily="34" charset="0"/>
            </a:endParaRPr>
          </a:p>
          <a:p>
            <a:pPr marL="0" indent="0">
              <a:buNone/>
            </a:pPr>
            <a:r>
              <a:rPr lang="en-GB" sz="2000" b="1" u="sng" dirty="0">
                <a:latin typeface="MrEavesModOTBook" panose="020B0503060502020202" pitchFamily="34" charset="0"/>
              </a:rPr>
              <a:t>Most Commonly</a:t>
            </a:r>
            <a:r>
              <a:rPr lang="en-GB" sz="2000" dirty="0">
                <a:latin typeface="MrEavesModOTBook" panose="020B0503060502020202" pitchFamily="34" charset="0"/>
              </a:rPr>
              <a:t>: </a:t>
            </a:r>
          </a:p>
          <a:p>
            <a:pPr>
              <a:buFontTx/>
              <a:buChar char="-"/>
            </a:pPr>
            <a:r>
              <a:rPr lang="en-GB" sz="2000" dirty="0">
                <a:latin typeface="MrEavesModOTBook" panose="020B0503060502020202" pitchFamily="34" charset="0"/>
              </a:rPr>
              <a:t>Charitable Incorporated Organisation; </a:t>
            </a:r>
          </a:p>
          <a:p>
            <a:pPr>
              <a:buFontTx/>
              <a:buChar char="-"/>
            </a:pPr>
            <a:r>
              <a:rPr lang="en-GB" sz="2000" dirty="0">
                <a:latin typeface="MrEavesModOTBook" panose="020B0503060502020202" pitchFamily="34" charset="0"/>
              </a:rPr>
              <a:t>Charitable Company;  </a:t>
            </a:r>
          </a:p>
          <a:p>
            <a:pPr>
              <a:buFontTx/>
              <a:buChar char="-"/>
            </a:pPr>
            <a:r>
              <a:rPr lang="en-GB" sz="2000" dirty="0">
                <a:latin typeface="MrEavesModOTBook" panose="020B0503060502020202" pitchFamily="34" charset="0"/>
              </a:rPr>
              <a:t>Unincorporated Associations; and </a:t>
            </a:r>
          </a:p>
          <a:p>
            <a:pPr>
              <a:buFontTx/>
              <a:buChar char="-"/>
            </a:pPr>
            <a:r>
              <a:rPr lang="en-GB" sz="2000" dirty="0">
                <a:latin typeface="MrEavesModOTBook" panose="020B0503060502020202" pitchFamily="34" charset="0"/>
              </a:rPr>
              <a:t>Trusts </a:t>
            </a:r>
          </a:p>
          <a:p>
            <a:pPr marL="285750" indent="0">
              <a:buNone/>
            </a:pPr>
            <a:endParaRPr lang="en-US" sz="2400" b="1" dirty="0">
              <a:latin typeface="MrEavesModOTBook" panose="020B0503060502020202" pitchFamily="34" charset="0"/>
            </a:endParaRPr>
          </a:p>
        </p:txBody>
      </p:sp>
    </p:spTree>
    <p:extLst>
      <p:ext uri="{BB962C8B-B14F-4D97-AF65-F5344CB8AC3E}">
        <p14:creationId xmlns:p14="http://schemas.microsoft.com/office/powerpoint/2010/main" val="3104691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59839-4BAF-E94A-75E6-78E258EA4E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519ABF-A019-DCF2-5A40-B0E9F5729F4B}"/>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13938"/>
                </a:solidFill>
                <a:latin typeface="MrEavesModOT" panose="020B0603060502020202" pitchFamily="34" charset="77"/>
                <a:ea typeface="+mj-ea"/>
                <a:cs typeface="+mj-cs"/>
              </a:defRPr>
            </a:lvl1pPr>
          </a:lstStyle>
          <a:p>
            <a:r>
              <a:rPr lang="en-GB" dirty="0">
                <a:latin typeface="MrEavesModOTBook" panose="020B0503060502020202" pitchFamily="34" charset="0"/>
              </a:rPr>
              <a:t>Core Duties of a Trustee - </a:t>
            </a:r>
            <a:r>
              <a:rPr lang="en-GB" dirty="0" err="1">
                <a:latin typeface="MrEavesModOTBook" panose="020B0503060502020202" pitchFamily="34" charset="0"/>
              </a:rPr>
              <a:t>CC3</a:t>
            </a:r>
            <a:r>
              <a:rPr lang="en-GB" dirty="0">
                <a:latin typeface="MrEavesModOTBook" panose="020B0503060502020202" pitchFamily="34" charset="0"/>
              </a:rPr>
              <a:t>		</a:t>
            </a:r>
          </a:p>
        </p:txBody>
      </p:sp>
      <p:graphicFrame>
        <p:nvGraphicFramePr>
          <p:cNvPr id="3" name="Content Placeholder 2">
            <a:extLst>
              <a:ext uri="{FF2B5EF4-FFF2-40B4-BE49-F238E27FC236}">
                <a16:creationId xmlns:a16="http://schemas.microsoft.com/office/drawing/2014/main" id="{D86991C1-B9F0-AD6D-6D57-7E8633BAE08D}"/>
              </a:ext>
            </a:extLst>
          </p:cNvPr>
          <p:cNvGraphicFramePr>
            <a:graphicFrameLocks/>
          </p:cNvGraphicFramePr>
          <p:nvPr>
            <p:extLst>
              <p:ext uri="{D42A27DB-BD31-4B8C-83A1-F6EECF244321}">
                <p14:modId xmlns:p14="http://schemas.microsoft.com/office/powerpoint/2010/main" val="3215805731"/>
              </p:ext>
            </p:extLst>
          </p:nvPr>
        </p:nvGraphicFramePr>
        <p:xfrm>
          <a:off x="314325" y="1934411"/>
          <a:ext cx="11563350" cy="3755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81E48F4F-97DA-F168-B43F-5FD3E924EEC9}"/>
              </a:ext>
            </a:extLst>
          </p:cNvPr>
          <p:cNvPicPr>
            <a:picLocks noChangeAspect="1"/>
          </p:cNvPicPr>
          <p:nvPr/>
        </p:nvPicPr>
        <p:blipFill>
          <a:blip r:embed="rId8"/>
          <a:stretch>
            <a:fillRect/>
          </a:stretch>
        </p:blipFill>
        <p:spPr>
          <a:xfrm>
            <a:off x="9073662" y="365125"/>
            <a:ext cx="1547446" cy="1851645"/>
          </a:xfrm>
          <a:prstGeom prst="rect">
            <a:avLst/>
          </a:prstGeom>
        </p:spPr>
      </p:pic>
      <p:cxnSp>
        <p:nvCxnSpPr>
          <p:cNvPr id="7" name="Straight Arrow Connector 6">
            <a:extLst>
              <a:ext uri="{FF2B5EF4-FFF2-40B4-BE49-F238E27FC236}">
                <a16:creationId xmlns:a16="http://schemas.microsoft.com/office/drawing/2014/main" id="{8A71A0DE-568C-5C5A-382C-40B164BB39BA}"/>
              </a:ext>
            </a:extLst>
          </p:cNvPr>
          <p:cNvCxnSpPr/>
          <p:nvPr/>
        </p:nvCxnSpPr>
        <p:spPr>
          <a:xfrm>
            <a:off x="6975231" y="1019908"/>
            <a:ext cx="1148861" cy="0"/>
          </a:xfrm>
          <a:prstGeom prst="straightConnector1">
            <a:avLst/>
          </a:prstGeom>
          <a:ln>
            <a:solidFill>
              <a:srgbClr val="5F7872"/>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765621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59839-4BAF-E94A-75E6-78E258EA4E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463FFD-236C-B717-5F44-FEB0D3D2F169}"/>
              </a:ext>
            </a:extLst>
          </p:cNvPr>
          <p:cNvSpPr txBox="1">
            <a:spLocks/>
          </p:cNvSpPr>
          <p:nvPr/>
        </p:nvSpPr>
        <p:spPr>
          <a:xfrm>
            <a:off x="4259406" y="358497"/>
            <a:ext cx="767316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13938"/>
                </a:solidFill>
                <a:latin typeface="MrEavesModOT" panose="020B0603060502020202" pitchFamily="34"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a:ln>
                  <a:noFill/>
                </a:ln>
                <a:solidFill>
                  <a:srgbClr val="83A59D"/>
                </a:solidFill>
                <a:effectLst/>
                <a:uLnTx/>
                <a:uFillTx/>
                <a:latin typeface="MrEavesModOTBook" panose="020B0503060502020202" pitchFamily="34" charset="0"/>
                <a:ea typeface="+mj-ea"/>
                <a:cs typeface="+mj-cs"/>
              </a:rPr>
              <a:t>Eligibility of trustees and public benefit</a:t>
            </a:r>
            <a:endParaRPr kumimoji="0" lang="en-GB" sz="4000" b="1" i="0" u="none" strike="noStrike" kern="1200" cap="none" spc="0" normalizeH="0" baseline="0" noProof="0" dirty="0">
              <a:ln>
                <a:noFill/>
              </a:ln>
              <a:solidFill>
                <a:srgbClr val="83A59D"/>
              </a:solidFill>
              <a:effectLst/>
              <a:uLnTx/>
              <a:uFillTx/>
              <a:latin typeface="MrEavesModOTBook" panose="020B0503060502020202" pitchFamily="34" charset="0"/>
              <a:ea typeface="+mj-ea"/>
              <a:cs typeface="+mj-cs"/>
            </a:endParaRPr>
          </a:p>
        </p:txBody>
      </p:sp>
      <p:sp>
        <p:nvSpPr>
          <p:cNvPr id="3" name="Freeform: Shape 2">
            <a:extLst>
              <a:ext uri="{FF2B5EF4-FFF2-40B4-BE49-F238E27FC236}">
                <a16:creationId xmlns:a16="http://schemas.microsoft.com/office/drawing/2014/main" id="{C47FFE36-B939-658D-7BD0-2E2CBC495AC0}"/>
              </a:ext>
            </a:extLst>
          </p:cNvPr>
          <p:cNvSpPr/>
          <p:nvPr/>
        </p:nvSpPr>
        <p:spPr>
          <a:xfrm>
            <a:off x="-1523" y="2"/>
            <a:ext cx="4411209" cy="5988204"/>
          </a:xfrm>
          <a:custGeom>
            <a:avLst/>
            <a:gdLst>
              <a:gd name="connsiteX0" fmla="*/ 0 w 4411209"/>
              <a:gd name="connsiteY0" fmla="*/ 0 h 6857997"/>
              <a:gd name="connsiteX1" fmla="*/ 2445290 w 4411209"/>
              <a:gd name="connsiteY1" fmla="*/ 0 h 6857997"/>
              <a:gd name="connsiteX2" fmla="*/ 2527570 w 4411209"/>
              <a:gd name="connsiteY2" fmla="*/ 40703 h 6857997"/>
              <a:gd name="connsiteX3" fmla="*/ 4411209 w 4411209"/>
              <a:gd name="connsiteY3" fmla="*/ 3290704 h 6857997"/>
              <a:gd name="connsiteX4" fmla="*/ 1882258 w 4411209"/>
              <a:gd name="connsiteY4" fmla="*/ 6820636 h 6857997"/>
              <a:gd name="connsiteX5" fmla="*/ 1740762 w 4411209"/>
              <a:gd name="connsiteY5" fmla="*/ 6857997 h 6857997"/>
              <a:gd name="connsiteX6" fmla="*/ 0 w 4411209"/>
              <a:gd name="connsiteY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1209" h="6857997">
                <a:moveTo>
                  <a:pt x="0" y="0"/>
                </a:moveTo>
                <a:lnTo>
                  <a:pt x="2445290" y="0"/>
                </a:lnTo>
                <a:lnTo>
                  <a:pt x="2527570" y="40703"/>
                </a:lnTo>
                <a:cubicBezTo>
                  <a:pt x="3649550" y="666598"/>
                  <a:pt x="4411209" y="1887310"/>
                  <a:pt x="4411209" y="3290704"/>
                </a:cubicBezTo>
                <a:cubicBezTo>
                  <a:pt x="4411209" y="4949261"/>
                  <a:pt x="3347404" y="6352667"/>
                  <a:pt x="1882258" y="6820636"/>
                </a:cubicBezTo>
                <a:lnTo>
                  <a:pt x="1740762" y="6857997"/>
                </a:lnTo>
                <a:lnTo>
                  <a:pt x="0" y="6857997"/>
                </a:lnTo>
                <a:close/>
              </a:path>
            </a:pathLst>
          </a:custGeom>
          <a:solidFill>
            <a:srgbClr val="83A59D">
              <a:lumMod val="60000"/>
              <a:lumOff val="40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4F4F4"/>
              </a:solidFill>
              <a:effectLst/>
              <a:uLnTx/>
              <a:uFillTx/>
              <a:latin typeface="MrEavesModOTBook" panose="020B0503060502020202" pitchFamily="34" charset="0"/>
              <a:ea typeface="+mn-ea"/>
              <a:cs typeface="+mn-cs"/>
            </a:endParaRPr>
          </a:p>
        </p:txBody>
      </p:sp>
      <p:sp>
        <p:nvSpPr>
          <p:cNvPr id="4" name="Title 1">
            <a:extLst>
              <a:ext uri="{FF2B5EF4-FFF2-40B4-BE49-F238E27FC236}">
                <a16:creationId xmlns:a16="http://schemas.microsoft.com/office/drawing/2014/main" id="{97723777-6A0C-0A2D-3AF3-7FEA5CDFC185}"/>
              </a:ext>
            </a:extLst>
          </p:cNvPr>
          <p:cNvSpPr txBox="1">
            <a:spLocks/>
          </p:cNvSpPr>
          <p:nvPr/>
        </p:nvSpPr>
        <p:spPr>
          <a:xfrm>
            <a:off x="259430" y="915157"/>
            <a:ext cx="3610821" cy="44611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13938"/>
                </a:solidFill>
                <a:latin typeface="MrEavesModOT" panose="020B0603060502020202" pitchFamily="34" charset="77"/>
                <a:ea typeface="+mj-ea"/>
                <a:cs typeface="+mj-cs"/>
              </a:defRPr>
            </a:lvl1pPr>
          </a:lstStyle>
          <a:p>
            <a:r>
              <a:rPr lang="en-GB" sz="4000" dirty="0">
                <a:solidFill>
                  <a:srgbClr val="F4F4F4"/>
                </a:solidFill>
                <a:latin typeface="MrEavesModOTBook" panose="020B0503060502020202" pitchFamily="34" charset="0"/>
              </a:rPr>
              <a:t>Duty 1 – </a:t>
            </a:r>
            <a:r>
              <a:rPr lang="en-GB" sz="4000" b="0" dirty="0">
                <a:solidFill>
                  <a:srgbClr val="F4F4F4"/>
                </a:solidFill>
                <a:latin typeface="MrEavesModOTBook" panose="020B0503060502020202" pitchFamily="34" charset="0"/>
              </a:rPr>
              <a:t>Ensure your trustees are eligible and your charity is carrying out its purposes for the public</a:t>
            </a:r>
            <a:endParaRPr lang="en-US" sz="4000" b="0" dirty="0">
              <a:solidFill>
                <a:srgbClr val="FFFFFF"/>
              </a:solidFill>
              <a:latin typeface="MrEavesModOTBook" panose="020B0503060502020202" pitchFamily="34" charset="0"/>
            </a:endParaRPr>
          </a:p>
        </p:txBody>
      </p:sp>
      <p:sp>
        <p:nvSpPr>
          <p:cNvPr id="5" name="Content Placeholder 2">
            <a:extLst>
              <a:ext uri="{FF2B5EF4-FFF2-40B4-BE49-F238E27FC236}">
                <a16:creationId xmlns:a16="http://schemas.microsoft.com/office/drawing/2014/main" id="{C905A024-5F3B-5D0B-39A5-D16FE6DE790D}"/>
              </a:ext>
            </a:extLst>
          </p:cNvPr>
          <p:cNvSpPr txBox="1">
            <a:spLocks/>
          </p:cNvSpPr>
          <p:nvPr/>
        </p:nvSpPr>
        <p:spPr>
          <a:xfrm>
            <a:off x="4670639" y="1684060"/>
            <a:ext cx="7261931" cy="429547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13938"/>
                </a:solidFill>
                <a:latin typeface="MrEavesModOT" panose="020B0603060502020202"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13938"/>
                </a:solidFill>
                <a:latin typeface="MrEavesModOT" panose="020B0603060502020202"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13938"/>
                </a:solidFill>
                <a:latin typeface="MrEavesModOT" panose="020B0603060502020202"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13938"/>
                </a:solidFill>
                <a:latin typeface="MrEavesModOT" panose="020B0603060502020202"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13938"/>
                </a:solidFill>
                <a:latin typeface="MrEavesModOT" panose="020B0603060502020202"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latin typeface="MrEavesModOTBook" panose="020B0503060502020202" pitchFamily="34" charset="0"/>
                <a:ea typeface="SimSun" panose="02010600030101010101" pitchFamily="2" charset="-122"/>
              </a:rPr>
              <a:t>Familiarise yourself with the </a:t>
            </a:r>
            <a:r>
              <a:rPr lang="en-GB" b="1" dirty="0">
                <a:latin typeface="MrEavesModOTBook" panose="020B0503060502020202" pitchFamily="34" charset="0"/>
                <a:ea typeface="SimSun" panose="02010600030101010101" pitchFamily="2" charset="-122"/>
              </a:rPr>
              <a:t>legal requirements </a:t>
            </a:r>
            <a:r>
              <a:rPr lang="en-GB" dirty="0">
                <a:latin typeface="MrEavesModOTBook" panose="020B0503060502020202" pitchFamily="34" charset="0"/>
                <a:ea typeface="SimSun" panose="02010600030101010101" pitchFamily="2" charset="-122"/>
              </a:rPr>
              <a:t>of being a trustee, and the provisions in your governing document.</a:t>
            </a:r>
          </a:p>
          <a:p>
            <a:pPr marL="0" indent="0">
              <a:buFont typeface="Arial" panose="020B0604020202020204" pitchFamily="34" charset="0"/>
              <a:buNone/>
            </a:pPr>
            <a:endParaRPr lang="en-GB" dirty="0">
              <a:latin typeface="MrEavesModOTBook" panose="020B0503060502020202" pitchFamily="34" charset="0"/>
              <a:ea typeface="SimSun" panose="02010600030101010101" pitchFamily="2" charset="-122"/>
            </a:endParaRPr>
          </a:p>
          <a:p>
            <a:pPr marL="0" indent="0">
              <a:buFont typeface="Arial" panose="020B0604020202020204" pitchFamily="34" charset="0"/>
              <a:buNone/>
            </a:pPr>
            <a:r>
              <a:rPr lang="en-GB" dirty="0">
                <a:latin typeface="MrEavesModOTBook" panose="020B0503060502020202" pitchFamily="34" charset="0"/>
                <a:ea typeface="SimSun" panose="02010600030101010101" pitchFamily="2" charset="-122"/>
              </a:rPr>
              <a:t>Ensure your charity is carrying out the purposes for which it was set up:</a:t>
            </a:r>
            <a:endParaRPr lang="en-GB" dirty="0">
              <a:latin typeface="MrEavesModOTBook" panose="020B0503060502020202" pitchFamily="34" charset="0"/>
            </a:endParaRPr>
          </a:p>
          <a:p>
            <a:r>
              <a:rPr lang="en-GB" dirty="0">
                <a:latin typeface="MrEavesModOTBook" panose="020B0503060502020202" pitchFamily="34" charset="0"/>
              </a:rPr>
              <a:t>Plan what your charity will do, and what you want it to achieve.</a:t>
            </a:r>
          </a:p>
          <a:p>
            <a:r>
              <a:rPr lang="en-GB" dirty="0">
                <a:latin typeface="MrEavesModOTBook" panose="020B0503060502020202" pitchFamily="34" charset="0"/>
              </a:rPr>
              <a:t>Be able to explain how all the charity’s activities are intended to further or support its purposes.</a:t>
            </a:r>
          </a:p>
          <a:p>
            <a:r>
              <a:rPr lang="en-GB" dirty="0">
                <a:latin typeface="MrEavesModOTBook" panose="020B0503060502020202" pitchFamily="34" charset="0"/>
              </a:rPr>
              <a:t>Understand how the charity benefits the public by carrying out its purposes.</a:t>
            </a:r>
          </a:p>
          <a:p>
            <a:pPr marL="0" indent="0">
              <a:buFont typeface="Arial" panose="020B0604020202020204" pitchFamily="34" charset="0"/>
              <a:buNone/>
            </a:pPr>
            <a:endParaRPr lang="en-GB" dirty="0">
              <a:latin typeface="MrEavesModOTBook" panose="020B0503060502020202" pitchFamily="34" charset="0"/>
            </a:endParaRPr>
          </a:p>
        </p:txBody>
      </p:sp>
    </p:spTree>
    <p:extLst>
      <p:ext uri="{BB962C8B-B14F-4D97-AF65-F5344CB8AC3E}">
        <p14:creationId xmlns:p14="http://schemas.microsoft.com/office/powerpoint/2010/main" val="1684139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59839-4BAF-E94A-75E6-78E258EA4E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38101F-2929-144E-853E-22BC3CC54C9C}"/>
              </a:ext>
            </a:extLst>
          </p:cNvPr>
          <p:cNvSpPr txBox="1">
            <a:spLocks/>
          </p:cNvSpPr>
          <p:nvPr/>
        </p:nvSpPr>
        <p:spPr>
          <a:xfrm>
            <a:off x="4259406" y="0"/>
            <a:ext cx="767316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13938"/>
                </a:solidFill>
                <a:latin typeface="MrEavesModOT" panose="020B0603060502020202" pitchFamily="34"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83A59D"/>
                </a:solidFill>
                <a:effectLst/>
                <a:uLnTx/>
                <a:uFillTx/>
                <a:latin typeface="MrEavesModOTBook" panose="020B0503060502020202" pitchFamily="34" charset="0"/>
                <a:ea typeface="+mj-ea"/>
                <a:cs typeface="+mj-cs"/>
              </a:rPr>
              <a:t>The Governing Document</a:t>
            </a:r>
          </a:p>
        </p:txBody>
      </p:sp>
      <p:sp>
        <p:nvSpPr>
          <p:cNvPr id="3" name="Content Placeholder 6">
            <a:extLst>
              <a:ext uri="{FF2B5EF4-FFF2-40B4-BE49-F238E27FC236}">
                <a16:creationId xmlns:a16="http://schemas.microsoft.com/office/drawing/2014/main" id="{73FA54E3-F717-C797-2CAC-9B93F2EB0A50}"/>
              </a:ext>
            </a:extLst>
          </p:cNvPr>
          <p:cNvSpPr txBox="1">
            <a:spLocks/>
          </p:cNvSpPr>
          <p:nvPr/>
        </p:nvSpPr>
        <p:spPr>
          <a:xfrm>
            <a:off x="4542203" y="742770"/>
            <a:ext cx="6480225" cy="310524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23A3A"/>
                </a:solidFill>
                <a:latin typeface="MrEavesModOTBook" panose="020B0503060502020202"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23A3A"/>
                </a:solidFill>
                <a:latin typeface="MrEavesModOTBook" panose="020B0503060502020202"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23A3A"/>
                </a:solidFill>
                <a:latin typeface="MrEavesModOTBook" panose="020B0503060502020202"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23A3A"/>
                </a:solidFill>
                <a:latin typeface="MrEavesModOTBook" panose="020B0503060502020202"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23A3A"/>
                </a:solidFill>
                <a:latin typeface="MrEavesModOTBook" panose="020B05030605020202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GB" sz="2000" dirty="0">
                <a:solidFill>
                  <a:srgbClr val="013938"/>
                </a:solidFill>
                <a:ea typeface="SimSun" panose="02010600030101010101" pitchFamily="2" charset="-122"/>
              </a:rPr>
              <a:t>Charity’s purposes or ‘objects’</a:t>
            </a:r>
          </a:p>
          <a:p>
            <a:pPr>
              <a:lnSpc>
                <a:spcPct val="100000"/>
              </a:lnSpc>
              <a:spcBef>
                <a:spcPts val="600"/>
              </a:spcBef>
            </a:pPr>
            <a:r>
              <a:rPr lang="en-GB" sz="2000" dirty="0">
                <a:solidFill>
                  <a:srgbClr val="013938"/>
                </a:solidFill>
                <a:ea typeface="SimSun" panose="02010600030101010101" pitchFamily="2" charset="-122"/>
              </a:rPr>
              <a:t>Powers and restrictions</a:t>
            </a:r>
          </a:p>
          <a:p>
            <a:pPr>
              <a:lnSpc>
                <a:spcPct val="100000"/>
              </a:lnSpc>
              <a:spcBef>
                <a:spcPts val="600"/>
              </a:spcBef>
            </a:pPr>
            <a:r>
              <a:rPr lang="en-GB" sz="2000" dirty="0">
                <a:solidFill>
                  <a:srgbClr val="013938"/>
                </a:solidFill>
                <a:ea typeface="SimSun" panose="02010600030101010101" pitchFamily="2" charset="-122"/>
              </a:rPr>
              <a:t>Who runs it and how they do so – e.g. meetings and quorum </a:t>
            </a:r>
          </a:p>
          <a:p>
            <a:pPr>
              <a:lnSpc>
                <a:spcPct val="100000"/>
              </a:lnSpc>
              <a:spcBef>
                <a:spcPts val="600"/>
              </a:spcBef>
            </a:pPr>
            <a:r>
              <a:rPr lang="en-GB" sz="2000" dirty="0">
                <a:solidFill>
                  <a:srgbClr val="013938"/>
                </a:solidFill>
                <a:ea typeface="SimSun" panose="02010600030101010101" pitchFamily="2" charset="-122"/>
              </a:rPr>
              <a:t>How Trustees are appointed/removed </a:t>
            </a:r>
          </a:p>
          <a:p>
            <a:pPr>
              <a:lnSpc>
                <a:spcPct val="100000"/>
              </a:lnSpc>
              <a:spcBef>
                <a:spcPts val="600"/>
              </a:spcBef>
            </a:pPr>
            <a:r>
              <a:rPr lang="en-GB" sz="2000" dirty="0">
                <a:solidFill>
                  <a:srgbClr val="013938"/>
                </a:solidFill>
                <a:ea typeface="SimSun" panose="02010600030101010101" pitchFamily="2" charset="-122"/>
              </a:rPr>
              <a:t>Rules </a:t>
            </a:r>
          </a:p>
          <a:p>
            <a:pPr>
              <a:lnSpc>
                <a:spcPct val="100000"/>
              </a:lnSpc>
              <a:spcBef>
                <a:spcPts val="600"/>
              </a:spcBef>
            </a:pPr>
            <a:r>
              <a:rPr lang="en-GB" sz="2000" dirty="0">
                <a:solidFill>
                  <a:srgbClr val="013938"/>
                </a:solidFill>
                <a:ea typeface="SimSun" panose="02010600030101010101" pitchFamily="2" charset="-122"/>
              </a:rPr>
              <a:t>Powers of delegation and execution of documents</a:t>
            </a:r>
          </a:p>
          <a:p>
            <a:pPr>
              <a:lnSpc>
                <a:spcPct val="100000"/>
              </a:lnSpc>
              <a:spcBef>
                <a:spcPts val="600"/>
              </a:spcBef>
            </a:pPr>
            <a:r>
              <a:rPr lang="en-GB" sz="2000" dirty="0">
                <a:solidFill>
                  <a:srgbClr val="013938"/>
                </a:solidFill>
                <a:ea typeface="SimSun" panose="02010600030101010101" pitchFamily="2" charset="-122"/>
              </a:rPr>
              <a:t>Closure of the charity (Dissolution)  </a:t>
            </a:r>
          </a:p>
        </p:txBody>
      </p:sp>
      <p:sp>
        <p:nvSpPr>
          <p:cNvPr id="4" name="Freeform: Shape 3">
            <a:extLst>
              <a:ext uri="{FF2B5EF4-FFF2-40B4-BE49-F238E27FC236}">
                <a16:creationId xmlns:a16="http://schemas.microsoft.com/office/drawing/2014/main" id="{206382FA-A541-D810-5669-BDFD814CBCCE}"/>
              </a:ext>
            </a:extLst>
          </p:cNvPr>
          <p:cNvSpPr/>
          <p:nvPr/>
        </p:nvSpPr>
        <p:spPr>
          <a:xfrm>
            <a:off x="-1523" y="1"/>
            <a:ext cx="4411209" cy="5977053"/>
          </a:xfrm>
          <a:custGeom>
            <a:avLst/>
            <a:gdLst>
              <a:gd name="connsiteX0" fmla="*/ 0 w 4411209"/>
              <a:gd name="connsiteY0" fmla="*/ 0 h 6857997"/>
              <a:gd name="connsiteX1" fmla="*/ 2445290 w 4411209"/>
              <a:gd name="connsiteY1" fmla="*/ 0 h 6857997"/>
              <a:gd name="connsiteX2" fmla="*/ 2527570 w 4411209"/>
              <a:gd name="connsiteY2" fmla="*/ 40703 h 6857997"/>
              <a:gd name="connsiteX3" fmla="*/ 4411209 w 4411209"/>
              <a:gd name="connsiteY3" fmla="*/ 3290704 h 6857997"/>
              <a:gd name="connsiteX4" fmla="*/ 1882258 w 4411209"/>
              <a:gd name="connsiteY4" fmla="*/ 6820636 h 6857997"/>
              <a:gd name="connsiteX5" fmla="*/ 1740762 w 4411209"/>
              <a:gd name="connsiteY5" fmla="*/ 6857997 h 6857997"/>
              <a:gd name="connsiteX6" fmla="*/ 0 w 4411209"/>
              <a:gd name="connsiteY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1209" h="6857997">
                <a:moveTo>
                  <a:pt x="0" y="0"/>
                </a:moveTo>
                <a:lnTo>
                  <a:pt x="2445290" y="0"/>
                </a:lnTo>
                <a:lnTo>
                  <a:pt x="2527570" y="40703"/>
                </a:lnTo>
                <a:cubicBezTo>
                  <a:pt x="3649550" y="666598"/>
                  <a:pt x="4411209" y="1887310"/>
                  <a:pt x="4411209" y="3290704"/>
                </a:cubicBezTo>
                <a:cubicBezTo>
                  <a:pt x="4411209" y="4949261"/>
                  <a:pt x="3347404" y="6352667"/>
                  <a:pt x="1882258" y="6820636"/>
                </a:cubicBezTo>
                <a:lnTo>
                  <a:pt x="1740762" y="6857997"/>
                </a:lnTo>
                <a:lnTo>
                  <a:pt x="0" y="6857997"/>
                </a:lnTo>
                <a:close/>
              </a:path>
            </a:pathLst>
          </a:custGeom>
          <a:solidFill>
            <a:srgbClr val="83A59D">
              <a:lumMod val="60000"/>
              <a:lumOff val="40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4F4F4"/>
              </a:solidFill>
              <a:effectLst/>
              <a:uLnTx/>
              <a:uFillTx/>
              <a:latin typeface="MrEavesModOTBook" panose="020B0503060502020202" pitchFamily="34" charset="0"/>
              <a:ea typeface="+mn-ea"/>
              <a:cs typeface="+mn-cs"/>
            </a:endParaRPr>
          </a:p>
        </p:txBody>
      </p:sp>
      <p:sp>
        <p:nvSpPr>
          <p:cNvPr id="5" name="Title 1">
            <a:extLst>
              <a:ext uri="{FF2B5EF4-FFF2-40B4-BE49-F238E27FC236}">
                <a16:creationId xmlns:a16="http://schemas.microsoft.com/office/drawing/2014/main" id="{789E9EB4-ED09-FFB5-280E-25D6BFD554F9}"/>
              </a:ext>
            </a:extLst>
          </p:cNvPr>
          <p:cNvSpPr txBox="1">
            <a:spLocks/>
          </p:cNvSpPr>
          <p:nvPr/>
        </p:nvSpPr>
        <p:spPr>
          <a:xfrm>
            <a:off x="259430" y="915157"/>
            <a:ext cx="3610821" cy="44611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13938"/>
                </a:solidFill>
                <a:latin typeface="MrEavesModOT" panose="020B0603060502020202" pitchFamily="34" charset="77"/>
                <a:ea typeface="+mj-ea"/>
                <a:cs typeface="+mj-cs"/>
              </a:defRPr>
            </a:lvl1pPr>
          </a:lstStyle>
          <a:p>
            <a:r>
              <a:rPr lang="en-GB" sz="4000" dirty="0">
                <a:solidFill>
                  <a:srgbClr val="F4F4F4"/>
                </a:solidFill>
                <a:latin typeface="MrEavesModOTBook" panose="020B0503060502020202" pitchFamily="34" charset="0"/>
              </a:rPr>
              <a:t>Duty 2 – </a:t>
            </a:r>
            <a:r>
              <a:rPr lang="en-GB" sz="4000" b="0" dirty="0">
                <a:solidFill>
                  <a:srgbClr val="F4F4F4"/>
                </a:solidFill>
                <a:latin typeface="MrEavesModOTBook" panose="020B0503060502020202" pitchFamily="34" charset="0"/>
              </a:rPr>
              <a:t>Comply with your governing document and the law </a:t>
            </a:r>
            <a:endParaRPr lang="en-US" sz="4000" b="0" dirty="0">
              <a:solidFill>
                <a:srgbClr val="FFFFFF"/>
              </a:solidFill>
              <a:latin typeface="MrEavesModOTBook" panose="020B0503060502020202" pitchFamily="34" charset="0"/>
            </a:endParaRPr>
          </a:p>
        </p:txBody>
      </p:sp>
      <p:sp>
        <p:nvSpPr>
          <p:cNvPr id="9" name="Title 1">
            <a:extLst>
              <a:ext uri="{FF2B5EF4-FFF2-40B4-BE49-F238E27FC236}">
                <a16:creationId xmlns:a16="http://schemas.microsoft.com/office/drawing/2014/main" id="{449A6A5F-DFE5-A819-7602-C9984E1AB8C6}"/>
              </a:ext>
            </a:extLst>
          </p:cNvPr>
          <p:cNvSpPr txBox="1">
            <a:spLocks/>
          </p:cNvSpPr>
          <p:nvPr/>
        </p:nvSpPr>
        <p:spPr>
          <a:xfrm>
            <a:off x="4464272" y="3429000"/>
            <a:ext cx="767316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13938"/>
                </a:solidFill>
                <a:latin typeface="MrEavesModOT" panose="020B0603060502020202" pitchFamily="34"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83A59D"/>
                </a:solidFill>
                <a:effectLst/>
                <a:uLnTx/>
                <a:uFillTx/>
                <a:latin typeface="MrEavesModOTBook" panose="020B0503060502020202" pitchFamily="34" charset="0"/>
                <a:ea typeface="+mj-ea"/>
                <a:cs typeface="+mj-cs"/>
              </a:rPr>
              <a:t>The Law </a:t>
            </a:r>
          </a:p>
        </p:txBody>
      </p:sp>
      <p:sp>
        <p:nvSpPr>
          <p:cNvPr id="10" name="Content Placeholder 6">
            <a:extLst>
              <a:ext uri="{FF2B5EF4-FFF2-40B4-BE49-F238E27FC236}">
                <a16:creationId xmlns:a16="http://schemas.microsoft.com/office/drawing/2014/main" id="{F5F2F8DB-9ABB-F0F1-C35E-513BE971FC13}"/>
              </a:ext>
            </a:extLst>
          </p:cNvPr>
          <p:cNvSpPr txBox="1">
            <a:spLocks/>
          </p:cNvSpPr>
          <p:nvPr/>
        </p:nvSpPr>
        <p:spPr>
          <a:xfrm>
            <a:off x="4542203" y="3548922"/>
            <a:ext cx="6480225" cy="310524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23A3A"/>
                </a:solidFill>
                <a:latin typeface="MrEavesModOTBook" panose="020B0503060502020202"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23A3A"/>
                </a:solidFill>
                <a:latin typeface="MrEavesModOTBook" panose="020B0503060502020202"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23A3A"/>
                </a:solidFill>
                <a:latin typeface="MrEavesModOTBook" panose="020B0503060502020202"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23A3A"/>
                </a:solidFill>
                <a:latin typeface="MrEavesModOTBook" panose="020B0503060502020202"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23A3A"/>
                </a:solidFill>
                <a:latin typeface="MrEavesModOTBook" panose="020B05030605020202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GB" sz="2000" dirty="0">
                <a:solidFill>
                  <a:srgbClr val="013938"/>
                </a:solidFill>
                <a:ea typeface="SimSun" panose="02010600030101010101" pitchFamily="2" charset="-122"/>
              </a:rPr>
              <a:t>Charities Acts </a:t>
            </a:r>
          </a:p>
          <a:p>
            <a:pPr>
              <a:lnSpc>
                <a:spcPct val="100000"/>
              </a:lnSpc>
              <a:spcBef>
                <a:spcPts val="600"/>
              </a:spcBef>
            </a:pPr>
            <a:r>
              <a:rPr lang="en-GB" sz="2000" dirty="0">
                <a:solidFill>
                  <a:srgbClr val="013938"/>
                </a:solidFill>
                <a:ea typeface="SimSun" panose="02010600030101010101" pitchFamily="2" charset="-122"/>
              </a:rPr>
              <a:t>Safeguarding regulations </a:t>
            </a:r>
          </a:p>
          <a:p>
            <a:pPr>
              <a:lnSpc>
                <a:spcPct val="100000"/>
              </a:lnSpc>
              <a:spcBef>
                <a:spcPts val="600"/>
              </a:spcBef>
            </a:pPr>
            <a:r>
              <a:rPr lang="en-GB" sz="2000" dirty="0">
                <a:solidFill>
                  <a:srgbClr val="013938"/>
                </a:solidFill>
                <a:ea typeface="SimSun" panose="02010600030101010101" pitchFamily="2" charset="-122"/>
              </a:rPr>
              <a:t>Data protection </a:t>
            </a:r>
          </a:p>
          <a:p>
            <a:pPr>
              <a:lnSpc>
                <a:spcPct val="100000"/>
              </a:lnSpc>
              <a:spcBef>
                <a:spcPts val="600"/>
              </a:spcBef>
            </a:pPr>
            <a:r>
              <a:rPr lang="en-GB" sz="2000" dirty="0">
                <a:solidFill>
                  <a:srgbClr val="013938"/>
                </a:solidFill>
                <a:ea typeface="SimSun" panose="02010600030101010101" pitchFamily="2" charset="-122"/>
              </a:rPr>
              <a:t>Tax and accounting  (more on </a:t>
            </a:r>
            <a:r>
              <a:rPr lang="en-GB" sz="2000" dirty="0" err="1">
                <a:solidFill>
                  <a:srgbClr val="013938"/>
                </a:solidFill>
                <a:ea typeface="SimSun" panose="02010600030101010101" pitchFamily="2" charset="-122"/>
              </a:rPr>
              <a:t>SORP</a:t>
            </a:r>
            <a:r>
              <a:rPr lang="en-GB" sz="2000" dirty="0">
                <a:solidFill>
                  <a:srgbClr val="013938"/>
                </a:solidFill>
                <a:ea typeface="SimSun" panose="02010600030101010101" pitchFamily="2" charset="-122"/>
              </a:rPr>
              <a:t> below) </a:t>
            </a:r>
          </a:p>
        </p:txBody>
      </p:sp>
    </p:spTree>
    <p:extLst>
      <p:ext uri="{BB962C8B-B14F-4D97-AF65-F5344CB8AC3E}">
        <p14:creationId xmlns:p14="http://schemas.microsoft.com/office/powerpoint/2010/main" val="2118908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59839-4BAF-E94A-75E6-78E258EA4E33}"/>
            </a:ext>
          </a:extLst>
        </p:cNvPr>
        <p:cNvGrpSpPr/>
        <p:nvPr/>
      </p:nvGrpSpPr>
      <p:grpSpPr>
        <a:xfrm>
          <a:off x="0" y="0"/>
          <a:ext cx="0" cy="0"/>
          <a:chOff x="0" y="0"/>
          <a:chExt cx="0" cy="0"/>
        </a:xfrm>
      </p:grpSpPr>
      <p:sp>
        <p:nvSpPr>
          <p:cNvPr id="2" name="Content Placeholder 6">
            <a:extLst>
              <a:ext uri="{FF2B5EF4-FFF2-40B4-BE49-F238E27FC236}">
                <a16:creationId xmlns:a16="http://schemas.microsoft.com/office/drawing/2014/main" id="{DEDEDF54-3EA5-D0FB-95B3-26427C9FAB05}"/>
              </a:ext>
            </a:extLst>
          </p:cNvPr>
          <p:cNvSpPr txBox="1">
            <a:spLocks/>
          </p:cNvSpPr>
          <p:nvPr/>
        </p:nvSpPr>
        <p:spPr>
          <a:xfrm>
            <a:off x="4845189" y="1750269"/>
            <a:ext cx="6712401" cy="392766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23A3A"/>
                </a:solidFill>
                <a:latin typeface="MrEavesModOTBook" panose="020B0503060502020202"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23A3A"/>
                </a:solidFill>
                <a:latin typeface="MrEavesModOTBook" panose="020B0503060502020202"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23A3A"/>
                </a:solidFill>
                <a:latin typeface="MrEavesModOTBook" panose="020B0503060502020202"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23A3A"/>
                </a:solidFill>
                <a:latin typeface="MrEavesModOTBook" panose="020B0503060502020202"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23A3A"/>
                </a:solidFill>
                <a:latin typeface="MrEavesModOTBook" panose="020B05030605020202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dirty="0">
                <a:ea typeface="SimSun" panose="02010600030101010101" pitchFamily="2" charset="-122"/>
              </a:rPr>
              <a:t>Trustees have a wide discretion to decide how a charity’s interests will best be served.  </a:t>
            </a:r>
          </a:p>
          <a:p>
            <a:pPr marL="0" indent="0">
              <a:buFont typeface="Arial" panose="020B0604020202020204" pitchFamily="34" charset="0"/>
              <a:buNone/>
            </a:pPr>
            <a:r>
              <a:rPr lang="en-GB" sz="2000" dirty="0">
                <a:ea typeface="SimSun" panose="02010600030101010101" pitchFamily="2" charset="-122"/>
              </a:rPr>
              <a:t>This is </a:t>
            </a:r>
            <a:r>
              <a:rPr lang="en-GB" sz="2000" b="1" dirty="0">
                <a:ea typeface="SimSun" panose="02010600030101010101" pitchFamily="2" charset="-122"/>
              </a:rPr>
              <a:t>NOT</a:t>
            </a:r>
            <a:r>
              <a:rPr lang="en-GB" sz="2000" dirty="0">
                <a:ea typeface="SimSun" panose="02010600030101010101" pitchFamily="2" charset="-122"/>
              </a:rPr>
              <a:t> about serving the best interests of trustees / staff / members / funders or ensuring longevity at all costs.</a:t>
            </a:r>
          </a:p>
          <a:p>
            <a:pPr marL="0" indent="0">
              <a:lnSpc>
                <a:spcPct val="100000"/>
              </a:lnSpc>
              <a:spcBef>
                <a:spcPts val="0"/>
              </a:spcBef>
              <a:buFont typeface="Arial" panose="020B0604020202020204" pitchFamily="34" charset="0"/>
              <a:buNone/>
            </a:pPr>
            <a:endParaRPr lang="en-GB" sz="2000" dirty="0">
              <a:ea typeface="SimSun" panose="02010600030101010101" pitchFamily="2" charset="-122"/>
            </a:endParaRPr>
          </a:p>
          <a:p>
            <a:r>
              <a:rPr lang="en-GB" sz="2000" dirty="0">
                <a:ea typeface="SimSun" panose="02010600030101010101" pitchFamily="2" charset="-122"/>
              </a:rPr>
              <a:t>Decision making must follow best practice</a:t>
            </a:r>
          </a:p>
          <a:p>
            <a:r>
              <a:rPr lang="en-GB" sz="2000" dirty="0">
                <a:ea typeface="SimSun" panose="02010600030101010101" pitchFamily="2" charset="-122"/>
              </a:rPr>
              <a:t>Collective responsibility – not the same as unanimity</a:t>
            </a:r>
          </a:p>
          <a:p>
            <a:r>
              <a:rPr lang="en-GB" sz="2000" dirty="0">
                <a:ea typeface="SimSun" panose="02010600030101010101" pitchFamily="2" charset="-122"/>
              </a:rPr>
              <a:t>Deal with conflicts of interest and/or  loyalty </a:t>
            </a:r>
          </a:p>
          <a:p>
            <a:r>
              <a:rPr lang="en-GB" sz="2000" dirty="0">
                <a:ea typeface="SimSun" panose="02010600030101010101" pitchFamily="2" charset="-122"/>
              </a:rPr>
              <a:t>Know the rules on trustees’ benefits</a:t>
            </a:r>
          </a:p>
        </p:txBody>
      </p:sp>
      <p:sp>
        <p:nvSpPr>
          <p:cNvPr id="3" name="Freeform: Shape 2">
            <a:extLst>
              <a:ext uri="{FF2B5EF4-FFF2-40B4-BE49-F238E27FC236}">
                <a16:creationId xmlns:a16="http://schemas.microsoft.com/office/drawing/2014/main" id="{79C51A6B-C541-9121-9AE7-09FED4A27BBF}"/>
              </a:ext>
            </a:extLst>
          </p:cNvPr>
          <p:cNvSpPr/>
          <p:nvPr/>
        </p:nvSpPr>
        <p:spPr>
          <a:xfrm>
            <a:off x="-1523" y="2"/>
            <a:ext cx="4411209" cy="5988204"/>
          </a:xfrm>
          <a:custGeom>
            <a:avLst/>
            <a:gdLst>
              <a:gd name="connsiteX0" fmla="*/ 0 w 4411209"/>
              <a:gd name="connsiteY0" fmla="*/ 0 h 6857997"/>
              <a:gd name="connsiteX1" fmla="*/ 2445290 w 4411209"/>
              <a:gd name="connsiteY1" fmla="*/ 0 h 6857997"/>
              <a:gd name="connsiteX2" fmla="*/ 2527570 w 4411209"/>
              <a:gd name="connsiteY2" fmla="*/ 40703 h 6857997"/>
              <a:gd name="connsiteX3" fmla="*/ 4411209 w 4411209"/>
              <a:gd name="connsiteY3" fmla="*/ 3290704 h 6857997"/>
              <a:gd name="connsiteX4" fmla="*/ 1882258 w 4411209"/>
              <a:gd name="connsiteY4" fmla="*/ 6820636 h 6857997"/>
              <a:gd name="connsiteX5" fmla="*/ 1740762 w 4411209"/>
              <a:gd name="connsiteY5" fmla="*/ 6857997 h 6857997"/>
              <a:gd name="connsiteX6" fmla="*/ 0 w 4411209"/>
              <a:gd name="connsiteY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1209" h="6857997">
                <a:moveTo>
                  <a:pt x="0" y="0"/>
                </a:moveTo>
                <a:lnTo>
                  <a:pt x="2445290" y="0"/>
                </a:lnTo>
                <a:lnTo>
                  <a:pt x="2527570" y="40703"/>
                </a:lnTo>
                <a:cubicBezTo>
                  <a:pt x="3649550" y="666598"/>
                  <a:pt x="4411209" y="1887310"/>
                  <a:pt x="4411209" y="3290704"/>
                </a:cubicBezTo>
                <a:cubicBezTo>
                  <a:pt x="4411209" y="4949261"/>
                  <a:pt x="3347404" y="6352667"/>
                  <a:pt x="1882258" y="6820636"/>
                </a:cubicBezTo>
                <a:lnTo>
                  <a:pt x="1740762" y="6857997"/>
                </a:lnTo>
                <a:lnTo>
                  <a:pt x="0" y="6857997"/>
                </a:lnTo>
                <a:close/>
              </a:path>
            </a:pathLst>
          </a:custGeom>
          <a:solidFill>
            <a:srgbClr val="83A59D">
              <a:lumMod val="60000"/>
              <a:lumOff val="40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4F4F4"/>
              </a:solidFill>
              <a:effectLst/>
              <a:uLnTx/>
              <a:uFillTx/>
              <a:latin typeface="MrEavesModOTBook" panose="020B0503060502020202" pitchFamily="34" charset="0"/>
              <a:ea typeface="+mn-ea"/>
              <a:cs typeface="+mn-cs"/>
            </a:endParaRPr>
          </a:p>
        </p:txBody>
      </p:sp>
      <p:sp>
        <p:nvSpPr>
          <p:cNvPr id="4" name="Title 1">
            <a:extLst>
              <a:ext uri="{FF2B5EF4-FFF2-40B4-BE49-F238E27FC236}">
                <a16:creationId xmlns:a16="http://schemas.microsoft.com/office/drawing/2014/main" id="{480DB25B-7D3B-4549-EB09-747BB1672910}"/>
              </a:ext>
            </a:extLst>
          </p:cNvPr>
          <p:cNvSpPr txBox="1">
            <a:spLocks/>
          </p:cNvSpPr>
          <p:nvPr/>
        </p:nvSpPr>
        <p:spPr>
          <a:xfrm>
            <a:off x="259430" y="915157"/>
            <a:ext cx="3610821" cy="44611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13938"/>
                </a:solidFill>
                <a:latin typeface="MrEavesModOT" panose="020B0603060502020202" pitchFamily="34" charset="77"/>
                <a:ea typeface="+mj-ea"/>
                <a:cs typeface="+mj-cs"/>
              </a:defRPr>
            </a:lvl1pPr>
          </a:lstStyle>
          <a:p>
            <a:r>
              <a:rPr lang="en-GB" sz="4000" dirty="0">
                <a:solidFill>
                  <a:srgbClr val="F4F4F4"/>
                </a:solidFill>
                <a:latin typeface="MrEavesModOTBook" panose="020B0503060502020202" pitchFamily="34" charset="0"/>
              </a:rPr>
              <a:t>Duty 3 – </a:t>
            </a:r>
            <a:r>
              <a:rPr lang="en-GB" sz="4000" b="0" dirty="0">
                <a:solidFill>
                  <a:srgbClr val="F4F4F4"/>
                </a:solidFill>
                <a:latin typeface="MrEavesModOTBook" panose="020B0503060502020202" pitchFamily="34" charset="0"/>
              </a:rPr>
              <a:t>Act in your charity’s best interests</a:t>
            </a:r>
            <a:endParaRPr lang="en-US" sz="4000" b="0" dirty="0">
              <a:solidFill>
                <a:srgbClr val="FFFFFF"/>
              </a:solidFill>
              <a:latin typeface="MrEavesModOTBook" panose="020B0503060502020202" pitchFamily="34" charset="0"/>
            </a:endParaRPr>
          </a:p>
        </p:txBody>
      </p:sp>
      <p:sp>
        <p:nvSpPr>
          <p:cNvPr id="5" name="Title 1">
            <a:extLst>
              <a:ext uri="{FF2B5EF4-FFF2-40B4-BE49-F238E27FC236}">
                <a16:creationId xmlns:a16="http://schemas.microsoft.com/office/drawing/2014/main" id="{8C7AB8E1-C371-D126-C8F7-4CDBB8D0A703}"/>
              </a:ext>
            </a:extLst>
          </p:cNvPr>
          <p:cNvSpPr txBox="1">
            <a:spLocks/>
          </p:cNvSpPr>
          <p:nvPr/>
        </p:nvSpPr>
        <p:spPr>
          <a:xfrm>
            <a:off x="4259406" y="358497"/>
            <a:ext cx="767316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13938"/>
                </a:solidFill>
                <a:latin typeface="MrEavesModOT" panose="020B0603060502020202" pitchFamily="34"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a:ln>
                  <a:noFill/>
                </a:ln>
                <a:solidFill>
                  <a:srgbClr val="83A59D"/>
                </a:solidFill>
                <a:effectLst/>
                <a:uLnTx/>
                <a:uFillTx/>
                <a:latin typeface="MrEavesModOTBook" panose="020B0503060502020202" pitchFamily="34" charset="0"/>
                <a:ea typeface="+mj-ea"/>
                <a:cs typeface="+mj-cs"/>
              </a:rPr>
              <a:t>Understanding the</a:t>
            </a:r>
            <a:r>
              <a:rPr kumimoji="0" lang="en-GB" sz="4000" b="1" i="0" u="none" strike="noStrike" kern="1200" cap="none" spc="0" normalizeH="0" baseline="0" noProof="0" dirty="0">
                <a:ln>
                  <a:noFill/>
                </a:ln>
                <a:solidFill>
                  <a:srgbClr val="F3A44C"/>
                </a:solidFill>
                <a:effectLst/>
                <a:uLnTx/>
                <a:uFillTx/>
                <a:latin typeface="MrEavesModOTBook" panose="020B0503060502020202" pitchFamily="34" charset="0"/>
                <a:ea typeface="+mj-ea"/>
                <a:cs typeface="+mj-cs"/>
              </a:rPr>
              <a:t> </a:t>
            </a:r>
            <a:r>
              <a:rPr kumimoji="0" lang="en-GB" sz="4000" b="1" i="0" u="none" strike="noStrike" kern="1200" cap="none" spc="0" normalizeH="0" baseline="0" noProof="0" dirty="0">
                <a:ln>
                  <a:noFill/>
                </a:ln>
                <a:solidFill>
                  <a:srgbClr val="83A59D"/>
                </a:solidFill>
                <a:effectLst/>
                <a:uLnTx/>
                <a:uFillTx/>
                <a:latin typeface="MrEavesModOTBook" panose="020B0503060502020202" pitchFamily="34" charset="0"/>
                <a:ea typeface="+mj-ea"/>
                <a:cs typeface="+mj-cs"/>
              </a:rPr>
              <a:t>best </a:t>
            </a:r>
            <a:r>
              <a:rPr kumimoji="0" lang="en-GB" sz="4000" i="0" u="none" strike="noStrike" kern="1200" cap="none" spc="0" normalizeH="0" baseline="0" noProof="0" dirty="0">
                <a:ln>
                  <a:noFill/>
                </a:ln>
                <a:solidFill>
                  <a:srgbClr val="83A59D"/>
                </a:solidFill>
                <a:effectLst/>
                <a:uLnTx/>
                <a:uFillTx/>
                <a:latin typeface="MrEavesModOTBook" panose="020B0503060502020202" pitchFamily="34" charset="0"/>
                <a:ea typeface="+mj-ea"/>
                <a:cs typeface="+mj-cs"/>
              </a:rPr>
              <a:t>interests of the charity</a:t>
            </a:r>
          </a:p>
        </p:txBody>
      </p:sp>
      <p:pic>
        <p:nvPicPr>
          <p:cNvPr id="7" name="Picture 6">
            <a:extLst>
              <a:ext uri="{FF2B5EF4-FFF2-40B4-BE49-F238E27FC236}">
                <a16:creationId xmlns:a16="http://schemas.microsoft.com/office/drawing/2014/main" id="{24AF85A7-401D-C8EE-7741-4A0B68699E68}"/>
              </a:ext>
            </a:extLst>
          </p:cNvPr>
          <p:cNvPicPr>
            <a:picLocks noChangeAspect="1"/>
          </p:cNvPicPr>
          <p:nvPr/>
        </p:nvPicPr>
        <p:blipFill>
          <a:blip r:embed="rId3"/>
          <a:stretch>
            <a:fillRect/>
          </a:stretch>
        </p:blipFill>
        <p:spPr>
          <a:xfrm>
            <a:off x="10063630" y="3429000"/>
            <a:ext cx="1493960" cy="1825229"/>
          </a:xfrm>
          <a:prstGeom prst="rect">
            <a:avLst/>
          </a:prstGeom>
        </p:spPr>
      </p:pic>
    </p:spTree>
    <p:extLst>
      <p:ext uri="{BB962C8B-B14F-4D97-AF65-F5344CB8AC3E}">
        <p14:creationId xmlns:p14="http://schemas.microsoft.com/office/powerpoint/2010/main" val="1864128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59839-4BAF-E94A-75E6-78E258EA4E33}"/>
            </a:ext>
          </a:extLst>
        </p:cNvPr>
        <p:cNvGrpSpPr/>
        <p:nvPr/>
      </p:nvGrpSpPr>
      <p:grpSpPr>
        <a:xfrm>
          <a:off x="0" y="0"/>
          <a:ext cx="0" cy="0"/>
          <a:chOff x="0" y="0"/>
          <a:chExt cx="0" cy="0"/>
        </a:xfrm>
      </p:grpSpPr>
      <p:sp>
        <p:nvSpPr>
          <p:cNvPr id="2" name="Freeform: Shape 1">
            <a:extLst>
              <a:ext uri="{FF2B5EF4-FFF2-40B4-BE49-F238E27FC236}">
                <a16:creationId xmlns:a16="http://schemas.microsoft.com/office/drawing/2014/main" id="{616031BE-2EAA-86B0-0C7B-F52AA9EDC86F}"/>
              </a:ext>
            </a:extLst>
          </p:cNvPr>
          <p:cNvSpPr/>
          <p:nvPr/>
        </p:nvSpPr>
        <p:spPr>
          <a:xfrm>
            <a:off x="-1523" y="1"/>
            <a:ext cx="4411209" cy="5999355"/>
          </a:xfrm>
          <a:custGeom>
            <a:avLst/>
            <a:gdLst>
              <a:gd name="connsiteX0" fmla="*/ 0 w 4411209"/>
              <a:gd name="connsiteY0" fmla="*/ 0 h 6857997"/>
              <a:gd name="connsiteX1" fmla="*/ 2445290 w 4411209"/>
              <a:gd name="connsiteY1" fmla="*/ 0 h 6857997"/>
              <a:gd name="connsiteX2" fmla="*/ 2527570 w 4411209"/>
              <a:gd name="connsiteY2" fmla="*/ 40703 h 6857997"/>
              <a:gd name="connsiteX3" fmla="*/ 4411209 w 4411209"/>
              <a:gd name="connsiteY3" fmla="*/ 3290704 h 6857997"/>
              <a:gd name="connsiteX4" fmla="*/ 1882258 w 4411209"/>
              <a:gd name="connsiteY4" fmla="*/ 6820636 h 6857997"/>
              <a:gd name="connsiteX5" fmla="*/ 1740762 w 4411209"/>
              <a:gd name="connsiteY5" fmla="*/ 6857997 h 6857997"/>
              <a:gd name="connsiteX6" fmla="*/ 0 w 4411209"/>
              <a:gd name="connsiteY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1209" h="6857997">
                <a:moveTo>
                  <a:pt x="0" y="0"/>
                </a:moveTo>
                <a:lnTo>
                  <a:pt x="2445290" y="0"/>
                </a:lnTo>
                <a:lnTo>
                  <a:pt x="2527570" y="40703"/>
                </a:lnTo>
                <a:cubicBezTo>
                  <a:pt x="3649550" y="666598"/>
                  <a:pt x="4411209" y="1887310"/>
                  <a:pt x="4411209" y="3290704"/>
                </a:cubicBezTo>
                <a:cubicBezTo>
                  <a:pt x="4411209" y="4949261"/>
                  <a:pt x="3347404" y="6352667"/>
                  <a:pt x="1882258" y="6820636"/>
                </a:cubicBezTo>
                <a:lnTo>
                  <a:pt x="1740762" y="6857997"/>
                </a:lnTo>
                <a:lnTo>
                  <a:pt x="0" y="6857997"/>
                </a:lnTo>
                <a:close/>
              </a:path>
            </a:pathLst>
          </a:custGeom>
          <a:solidFill>
            <a:srgbClr val="83A59D">
              <a:lumMod val="60000"/>
              <a:lumOff val="40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4F4F4"/>
              </a:solidFill>
              <a:effectLst/>
              <a:uLnTx/>
              <a:uFillTx/>
              <a:latin typeface="MrEavesModOTBook" panose="020B0503060502020202" pitchFamily="34" charset="0"/>
              <a:ea typeface="+mn-ea"/>
              <a:cs typeface="+mn-cs"/>
            </a:endParaRPr>
          </a:p>
        </p:txBody>
      </p:sp>
      <p:sp>
        <p:nvSpPr>
          <p:cNvPr id="3" name="Title 1">
            <a:extLst>
              <a:ext uri="{FF2B5EF4-FFF2-40B4-BE49-F238E27FC236}">
                <a16:creationId xmlns:a16="http://schemas.microsoft.com/office/drawing/2014/main" id="{EBFCEC08-F384-DC36-3404-6B95653314F9}"/>
              </a:ext>
            </a:extLst>
          </p:cNvPr>
          <p:cNvSpPr txBox="1">
            <a:spLocks/>
          </p:cNvSpPr>
          <p:nvPr/>
        </p:nvSpPr>
        <p:spPr>
          <a:xfrm>
            <a:off x="259430" y="915157"/>
            <a:ext cx="3610821" cy="44611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13938"/>
                </a:solidFill>
                <a:latin typeface="MrEavesModOT" panose="020B0603060502020202" pitchFamily="34" charset="77"/>
                <a:ea typeface="+mj-ea"/>
                <a:cs typeface="+mj-cs"/>
              </a:defRPr>
            </a:lvl1pPr>
          </a:lstStyle>
          <a:p>
            <a:r>
              <a:rPr lang="en-GB" sz="4000" dirty="0">
                <a:solidFill>
                  <a:srgbClr val="F4F4F4"/>
                </a:solidFill>
                <a:latin typeface="MrEavesModOTBook" panose="020B0503060502020202" pitchFamily="34" charset="0"/>
              </a:rPr>
              <a:t>Duty 4 – </a:t>
            </a:r>
            <a:r>
              <a:rPr lang="en-GB" sz="4000" b="0" dirty="0">
                <a:solidFill>
                  <a:srgbClr val="F4F4F4"/>
                </a:solidFill>
                <a:latin typeface="MrEavesModOTBook" panose="020B0503060502020202" pitchFamily="34" charset="0"/>
              </a:rPr>
              <a:t>Manage your charity’s resources responsibly</a:t>
            </a:r>
            <a:endParaRPr lang="en-US" sz="4000" b="0" dirty="0">
              <a:solidFill>
                <a:srgbClr val="FFFFFF"/>
              </a:solidFill>
              <a:latin typeface="MrEavesModOTBook" panose="020B0503060502020202" pitchFamily="34" charset="0"/>
            </a:endParaRPr>
          </a:p>
        </p:txBody>
      </p:sp>
      <p:sp>
        <p:nvSpPr>
          <p:cNvPr id="4" name="Title 1">
            <a:extLst>
              <a:ext uri="{FF2B5EF4-FFF2-40B4-BE49-F238E27FC236}">
                <a16:creationId xmlns:a16="http://schemas.microsoft.com/office/drawing/2014/main" id="{03EB1A28-C895-B107-8BCF-9436362D246E}"/>
              </a:ext>
            </a:extLst>
          </p:cNvPr>
          <p:cNvSpPr txBox="1">
            <a:spLocks/>
          </p:cNvSpPr>
          <p:nvPr/>
        </p:nvSpPr>
        <p:spPr>
          <a:xfrm>
            <a:off x="4922873" y="273902"/>
            <a:ext cx="682610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13938"/>
                </a:solidFill>
                <a:latin typeface="MrEavesModOT" panose="020B0603060502020202" pitchFamily="34"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a:ln>
                  <a:noFill/>
                </a:ln>
                <a:solidFill>
                  <a:srgbClr val="83A59D"/>
                </a:solidFill>
                <a:effectLst/>
                <a:uLnTx/>
                <a:uFillTx/>
                <a:latin typeface="MrEavesModOTBook" panose="020B0503060502020202" pitchFamily="34" charset="0"/>
                <a:ea typeface="+mj-ea"/>
                <a:cs typeface="+mj-cs"/>
              </a:rPr>
              <a:t>Trustees must act responsibly, reasonably and honestly</a:t>
            </a:r>
            <a:endParaRPr kumimoji="0" lang="en-GB" sz="4000" b="1" i="0" u="none" strike="noStrike" kern="1200" cap="none" spc="0" normalizeH="0" baseline="0" noProof="0" dirty="0">
              <a:ln>
                <a:noFill/>
              </a:ln>
              <a:solidFill>
                <a:srgbClr val="83A59D"/>
              </a:solidFill>
              <a:effectLst/>
              <a:uLnTx/>
              <a:uFillTx/>
              <a:latin typeface="MrEavesModOTBook" panose="020B0503060502020202" pitchFamily="34" charset="0"/>
              <a:ea typeface="+mj-ea"/>
              <a:cs typeface="+mj-cs"/>
            </a:endParaRPr>
          </a:p>
        </p:txBody>
      </p:sp>
      <p:sp>
        <p:nvSpPr>
          <p:cNvPr id="5" name="Content Placeholder 6">
            <a:extLst>
              <a:ext uri="{FF2B5EF4-FFF2-40B4-BE49-F238E27FC236}">
                <a16:creationId xmlns:a16="http://schemas.microsoft.com/office/drawing/2014/main" id="{37B5229A-E8A7-3ACE-A7EF-161D15D2AFF4}"/>
              </a:ext>
            </a:extLst>
          </p:cNvPr>
          <p:cNvSpPr txBox="1">
            <a:spLocks/>
          </p:cNvSpPr>
          <p:nvPr/>
        </p:nvSpPr>
        <p:spPr>
          <a:xfrm>
            <a:off x="4493271" y="1318111"/>
            <a:ext cx="7439299" cy="392766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23A3A"/>
                </a:solidFill>
                <a:latin typeface="MrEavesModOTBook" panose="020B0503060502020202"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23A3A"/>
                </a:solidFill>
                <a:latin typeface="MrEavesModOTBook" panose="020B0503060502020202"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23A3A"/>
                </a:solidFill>
                <a:latin typeface="MrEavesModOTBook" panose="020B0503060502020202"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23A3A"/>
                </a:solidFill>
                <a:latin typeface="MrEavesModOTBook" panose="020B0503060502020202"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23A3A"/>
                </a:solidFill>
                <a:latin typeface="MrEavesModOTBook" panose="020B05030605020202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ea typeface="SimSun" panose="02010600030101010101" pitchFamily="2" charset="-122"/>
              </a:rPr>
              <a:t>Protect the charity’s assets – be compliant and not expose your charity to unmanaged / unreasonable risk – </a:t>
            </a:r>
            <a:r>
              <a:rPr lang="en-GB" sz="2000" b="1" dirty="0">
                <a:ea typeface="SimSun" panose="02010600030101010101" pitchFamily="2" charset="-122"/>
              </a:rPr>
              <a:t>including investments</a:t>
            </a:r>
            <a:endParaRPr lang="en-GB" sz="2000" dirty="0">
              <a:ea typeface="SimSun" panose="02010600030101010101" pitchFamily="2" charset="-122"/>
            </a:endParaRPr>
          </a:p>
          <a:p>
            <a:r>
              <a:rPr lang="en-GB" sz="2000" dirty="0">
                <a:ea typeface="SimSun" panose="02010600030101010101" pitchFamily="2" charset="-122"/>
              </a:rPr>
              <a:t>Ensure your policies are relevant, in line with best practice and regularly reviewed</a:t>
            </a:r>
          </a:p>
          <a:p>
            <a:r>
              <a:rPr lang="en-GB" sz="2000" dirty="0">
                <a:ea typeface="SimSun" panose="02010600030101010101" pitchFamily="2" charset="-122"/>
              </a:rPr>
              <a:t>Understand what risk management means and how it applies to your charity</a:t>
            </a:r>
          </a:p>
          <a:p>
            <a:r>
              <a:rPr lang="en-GB" sz="2000" dirty="0">
                <a:ea typeface="SimSun" panose="02010600030101010101" pitchFamily="2" charset="-122"/>
              </a:rPr>
              <a:t>Take steps to understand your charity’s finances and budgeting</a:t>
            </a:r>
          </a:p>
          <a:p>
            <a:r>
              <a:rPr lang="en-GB" sz="2000" dirty="0">
                <a:ea typeface="SimSun" panose="02010600030101010101" pitchFamily="2" charset="-122"/>
              </a:rPr>
              <a:t>Review the relationship with any trading subsidiary</a:t>
            </a:r>
          </a:p>
        </p:txBody>
      </p:sp>
    </p:spTree>
    <p:extLst>
      <p:ext uri="{BB962C8B-B14F-4D97-AF65-F5344CB8AC3E}">
        <p14:creationId xmlns:p14="http://schemas.microsoft.com/office/powerpoint/2010/main" val="297047537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CRLAW PowerPoint template2.pptx" id="{5ECC0730-CD61-48BB-AC51-92B0BECB131C}" vid="{0D673806-D475-4237-A989-0C940C1F6E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F4E3BFBDD0AC04F9D41DC1A980A954F" ma:contentTypeVersion="19" ma:contentTypeDescription="Create a new document." ma:contentTypeScope="" ma:versionID="2a31cb9709fae779fa1e4778e43df391">
  <xsd:schema xmlns:xsd="http://www.w3.org/2001/XMLSchema" xmlns:xs="http://www.w3.org/2001/XMLSchema" xmlns:p="http://schemas.microsoft.com/office/2006/metadata/properties" xmlns:ns2="60cd0c76-2e94-4231-a557-a82959ba79b5" xmlns:ns3="fe71799e-0c80-4f29-bd17-471cfca7c861" targetNamespace="http://schemas.microsoft.com/office/2006/metadata/properties" ma:root="true" ma:fieldsID="34f10d98aa4f6a7167023adce33ab6fb" ns2:_="" ns3:_="">
    <xsd:import namespace="60cd0c76-2e94-4231-a557-a82959ba79b5"/>
    <xsd:import namespace="fe71799e-0c80-4f29-bd17-471cfca7c86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What_x0027_s_x0020_in_x0020_this_x0020_folder_x003f_" minOccurs="0"/>
                <xsd:element ref="ns3:SharedWithUsers" minOccurs="0"/>
                <xsd:element ref="ns3:SharedWithDetails" minOccurs="0"/>
                <xsd:element ref="ns2:MediaServiceOCR" minOccurs="0"/>
                <xsd:element ref="ns2:MediaServiceDateTaken" minOccurs="0"/>
                <xsd:element ref="ns2:MediaServiceObjectDetectorVersions" minOccurs="0"/>
                <xsd:element ref="ns2:MediaServiceLocation" minOccurs="0"/>
                <xsd:element ref="ns2:MediaLengthInSeconds" minOccurs="0"/>
                <xsd:element ref="ns2:Preview" minOccurs="0"/>
                <xsd:element ref="ns2:MediaServiceSearchProperties" minOccurs="0"/>
                <xsd:element ref="ns2:Pleasenote_x002e__x002e__x002e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cd0c76-2e94-4231-a557-a82959ba79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a0a122bc-d76f-469c-a53a-b0ca14c7be69"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What_x0027_s_x0020_in_x0020_this_x0020_folder_x003f_" ma:index="15" nillable="true" ma:displayName="What is this?" ma:format="Dropdown" ma:internalName="What_x0027_s_x0020_in_x0020_this_x0020_folder_x003f_">
      <xsd:simpleType>
        <xsd:restriction base="dms:Text">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Preview" ma:index="23" nillable="true" ma:displayName="Preview" ma:format="Thumbnail" ma:internalName="Preview">
      <xsd:simpleType>
        <xsd:restriction base="dms:Unknown"/>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Pleasenote_x002e__x002e__x002e_" ma:index="25" nillable="true" ma:displayName="Please note..." ma:description="*Please note: do not add your email address to your LinkedIn banner as this presents an IT security risk for the firm" ma:format="Dropdown" ma:internalName="Pleasenote_x002e__x002e__x002e_">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e71799e-0c80-4f29-bd17-471cfca7c86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e0d1c3b3-8ca7-4ea8-b11b-615a0a645575}" ma:internalName="TaxCatchAll" ma:showField="CatchAllData" ma:web="fe71799e-0c80-4f29-bd17-471cfca7c861">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0cd0c76-2e94-4231-a557-a82959ba79b5">
      <Terms xmlns="http://schemas.microsoft.com/office/infopath/2007/PartnerControls"/>
    </lcf76f155ced4ddcb4097134ff3c332f>
    <TaxCatchAll xmlns="fe71799e-0c80-4f29-bd17-471cfca7c861" xsi:nil="true"/>
    <Preview xmlns="60cd0c76-2e94-4231-a557-a82959ba79b5" xsi:nil="true"/>
    <What_x0027_s_x0020_in_x0020_this_x0020_folder_x003f_ xmlns="60cd0c76-2e94-4231-a557-a82959ba79b5" xsi:nil="true"/>
    <Pleasenote_x002e__x002e__x002e_ xmlns="60cd0c76-2e94-4231-a557-a82959ba79b5" xsi:nil="true"/>
  </documentManagement>
</p:properties>
</file>

<file path=customXml/itemProps1.xml><?xml version="1.0" encoding="utf-8"?>
<ds:datastoreItem xmlns:ds="http://schemas.openxmlformats.org/officeDocument/2006/customXml" ds:itemID="{D8460ADD-2E53-4A79-AB73-7CE638B128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cd0c76-2e94-4231-a557-a82959ba79b5"/>
    <ds:schemaRef ds:uri="fe71799e-0c80-4f29-bd17-471cfca7c8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34DEF90-1249-4226-9583-097ACC4ECEB3}">
  <ds:schemaRefs>
    <ds:schemaRef ds:uri="http://schemas.microsoft.com/sharepoint/v3/contenttype/forms"/>
  </ds:schemaRefs>
</ds:datastoreItem>
</file>

<file path=customXml/itemProps3.xml><?xml version="1.0" encoding="utf-8"?>
<ds:datastoreItem xmlns:ds="http://schemas.openxmlformats.org/officeDocument/2006/customXml" ds:itemID="{7D406DB3-6B8F-4983-A729-2C0328C92EF1}">
  <ds:schemaRefs>
    <ds:schemaRef ds:uri="http://schemas.microsoft.com/office/2006/documentManagement/types"/>
    <ds:schemaRef ds:uri="fe71799e-0c80-4f29-bd17-471cfca7c861"/>
    <ds:schemaRef ds:uri="http://purl.org/dc/elements/1.1/"/>
    <ds:schemaRef ds:uri="http://schemas.openxmlformats.org/package/2006/metadata/core-properties"/>
    <ds:schemaRef ds:uri="60cd0c76-2e94-4231-a557-a82959ba79b5"/>
    <ds:schemaRef ds:uri="http://purl.org/dc/terms/"/>
    <ds:schemaRef ds:uri="http://schemas.microsoft.com/office/2006/metadata/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1116</TotalTime>
  <Words>1318</Words>
  <Application>Microsoft Office PowerPoint</Application>
  <PresentationFormat>Widescreen</PresentationFormat>
  <Paragraphs>187</Paragraphs>
  <Slides>21</Slides>
  <Notes>13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21</vt:i4>
      </vt:variant>
    </vt:vector>
  </HeadingPairs>
  <TitlesOfParts>
    <vt:vector size="30" baseType="lpstr">
      <vt:lpstr>SimSun</vt:lpstr>
      <vt:lpstr>Aptos</vt:lpstr>
      <vt:lpstr>Arial</vt:lpstr>
      <vt:lpstr>Calibri</vt:lpstr>
      <vt:lpstr>Calibri Light</vt:lpstr>
      <vt:lpstr>MrEavesModOT</vt:lpstr>
      <vt:lpstr>MrEavesModOTBook</vt:lpstr>
      <vt:lpstr>Office Theme</vt:lpstr>
      <vt:lpstr>Office Theme</vt:lpstr>
      <vt:lpstr>Sport Charities Board &amp; Trustee Duties</vt:lpstr>
      <vt:lpstr>Presented by: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Enhanced Duty of Care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Diamond Nwole</dc:creator>
  <cp:lastModifiedBy>Joseph Hobbins</cp:lastModifiedBy>
  <cp:revision>74</cp:revision>
  <dcterms:created xsi:type="dcterms:W3CDTF">2025-09-11T10:42:43Z</dcterms:created>
  <dcterms:modified xsi:type="dcterms:W3CDTF">2025-09-22T10:42:13Z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0x0101001F4E3BFBDD0AC04F9D41DC1A980A954F</vt:lpwstr>
  </property>
</Properties>
</file>